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718" r:id="rId1"/>
    <p:sldMasterId id="2147483734" r:id="rId2"/>
  </p:sldMasterIdLst>
  <p:notesMasterIdLst>
    <p:notesMasterId r:id="rId10"/>
  </p:notesMasterIdLst>
  <p:handoutMasterIdLst>
    <p:handoutMasterId r:id="rId11"/>
  </p:handoutMasterIdLst>
  <p:sldIdLst>
    <p:sldId id="359" r:id="rId3"/>
    <p:sldId id="363" r:id="rId4"/>
    <p:sldId id="361" r:id="rId5"/>
    <p:sldId id="362" r:id="rId6"/>
    <p:sldId id="364" r:id="rId7"/>
    <p:sldId id="360" r:id="rId8"/>
    <p:sldId id="365" r:id="rId9"/>
  </p:sldIdLst>
  <p:sldSz cx="9144000" cy="6858000" type="screen4x3"/>
  <p:notesSz cx="6797675" cy="9872663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Myriad Pro" panose="020B0503030403020204" pitchFamily="34" charset="0"/>
      <p:regular r:id="rId16"/>
      <p:bold r:id="rId17"/>
      <p:italic r:id="rId18"/>
      <p:boldItalic r:id="rId19"/>
    </p:embeddedFont>
    <p:embeddedFont>
      <p:font typeface="Myriad Pro Cond" panose="020B0506030403020204" pitchFamily="34" charset="0"/>
      <p:regular r:id="rId20"/>
      <p:bold r:id="rId21"/>
      <p:italic r:id="rId22"/>
      <p:boldItalic r:id="rId23"/>
    </p:embeddedFont>
    <p:embeddedFont>
      <p:font typeface="Myriad Web Pro" panose="020B0503030403020204" pitchFamily="34" charset="0"/>
      <p:regular r:id="rId24"/>
      <p:bold r:id="rId25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nzke, Leonie" initials="LL" lastIdx="5" clrIdx="0">
    <p:extLst>
      <p:ext uri="{19B8F6BF-5375-455C-9EA6-DF929625EA0E}">
        <p15:presenceInfo xmlns:p15="http://schemas.microsoft.com/office/powerpoint/2012/main" userId="S-1-5-21-4253473865-3197154111-2873975343-235103" providerId="AD"/>
      </p:ext>
    </p:extLst>
  </p:cmAuthor>
  <p:cmAuthor id="2" name="9geKi2XZbCy8VqkP" initials="9" lastIdx="1" clrIdx="1">
    <p:extLst>
      <p:ext uri="{19B8F6BF-5375-455C-9EA6-DF929625EA0E}">
        <p15:presenceInfo xmlns:p15="http://schemas.microsoft.com/office/powerpoint/2012/main" userId="9geKi2XZbCy8Vqk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75"/>
    <a:srgbClr val="FECD9C"/>
    <a:srgbClr val="FBDC8E"/>
    <a:srgbClr val="FAC504"/>
    <a:srgbClr val="FFC381"/>
    <a:srgbClr val="FFCC00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6144" autoAdjust="0"/>
  </p:normalViewPr>
  <p:slideViewPr>
    <p:cSldViewPr snapToGrid="0">
      <p:cViewPr>
        <p:scale>
          <a:sx n="62" d="100"/>
          <a:sy n="62" d="100"/>
        </p:scale>
        <p:origin x="1094" y="-830"/>
      </p:cViewPr>
      <p:guideLst/>
    </p:cSldViewPr>
  </p:slideViewPr>
  <p:outlineViewPr>
    <p:cViewPr>
      <p:scale>
        <a:sx n="33" d="100"/>
        <a:sy n="33" d="100"/>
      </p:scale>
      <p:origin x="0" y="-7150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8" d="100"/>
          <a:sy n="78" d="100"/>
        </p:scale>
        <p:origin x="397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font" Target="fonts/font10.fntdata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24" Type="http://schemas.openxmlformats.org/officeDocument/2006/relationships/font" Target="fonts/font13.fntdata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82E8AE-92C4-4DC0-B799-C78F9AA30636}" type="datetimeFigureOut">
              <a:rPr lang="de-DE" smtClean="0"/>
              <a:t>08.01.2021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377363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4F7590-6561-4EA3-9A5F-62117F2FAEBD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5554655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23C4CC-A377-4759-AB29-0153EC242DD0}" type="datetimeFigureOut">
              <a:rPr lang="de-DE" smtClean="0"/>
              <a:t>08.01.2021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1233488"/>
            <a:ext cx="444182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51220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5659" cy="4953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7317"/>
            <a:ext cx="2945659" cy="4953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690FF3-C08A-4AF1-86F4-F1C39795267B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091442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0" y="2935288"/>
            <a:ext cx="9144000" cy="3922712"/>
          </a:xfrm>
          <a:prstGeom prst="rect">
            <a:avLst/>
          </a:prstGeom>
          <a:solidFill>
            <a:srgbClr val="20435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Myriad Web Pro" panose="020B0503030403020204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Myriad Web Pro" panose="020B050303040302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Myriad Web Pro" panose="020B050303040302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Myriad Web Pro" panose="020B050303040302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Myriad Web Pro" panose="020B0503030403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Myriad Web Pro" panose="020B0503030403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Myriad Web Pro" panose="020B0503030403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Myriad Web Pro" panose="020B0503030403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Myriad Web Pro" panose="020B0503030403020204" pitchFamily="34" charset="0"/>
              </a:defRPr>
            </a:lvl9pPr>
          </a:lstStyle>
          <a:p>
            <a:pPr eaLnBrk="1" hangingPunct="1"/>
            <a:endParaRPr lang="de-DE" altLang="de-DE" sz="1400" dirty="0">
              <a:solidFill>
                <a:schemeClr val="bg1"/>
              </a:solidFill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0" y="2657052"/>
            <a:ext cx="9144000" cy="287338"/>
          </a:xfrm>
          <a:prstGeom prst="rect">
            <a:avLst/>
          </a:prstGeom>
          <a:solidFill>
            <a:srgbClr val="204353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Myriad Web Pro" panose="020B0503030403020204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Myriad Web Pro" panose="020B050303040302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Myriad Web Pro" panose="020B050303040302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Myriad Web Pro" panose="020B050303040302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Myriad Web Pro" panose="020B0503030403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Myriad Web Pro" panose="020B0503030403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Myriad Web Pro" panose="020B0503030403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Myriad Web Pro" panose="020B0503030403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Myriad Web Pro" panose="020B0503030403020204" pitchFamily="34" charset="0"/>
              </a:defRPr>
            </a:lvl9pPr>
          </a:lstStyle>
          <a:p>
            <a:pPr eaLnBrk="1" hangingPunct="1"/>
            <a:endParaRPr lang="de-DE" altLang="de-DE" sz="1800" dirty="0"/>
          </a:p>
        </p:txBody>
      </p:sp>
      <p:pic>
        <p:nvPicPr>
          <p:cNvPr id="17" name="Picture 6" descr="isq_mit_text_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6" y="549277"/>
            <a:ext cx="583247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AutoShape 11"/>
          <p:cNvSpPr>
            <a:spLocks noChangeArrowheads="1"/>
          </p:cNvSpPr>
          <p:nvPr/>
        </p:nvSpPr>
        <p:spPr bwMode="auto">
          <a:xfrm>
            <a:off x="628651" y="2352115"/>
            <a:ext cx="7866041" cy="3185560"/>
          </a:xfrm>
          <a:prstGeom prst="roundRect">
            <a:avLst>
              <a:gd name="adj" fmla="val 5282"/>
            </a:avLst>
          </a:prstGeom>
          <a:solidFill>
            <a:schemeClr val="bg1"/>
          </a:solidFill>
          <a:ln w="12700">
            <a:solidFill>
              <a:srgbClr val="31677F"/>
            </a:solidFill>
            <a:round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lIns="180000" tIns="108000" rIns="18000" bIns="90000"/>
          <a:lstStyle>
            <a:lvl1pPr>
              <a:defRPr sz="800">
                <a:solidFill>
                  <a:schemeClr val="tx1"/>
                </a:solidFill>
                <a:latin typeface="Myriad Web Pro" panose="020B0503030403020204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Myriad Web Pro" panose="020B050303040302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Myriad Web Pro" panose="020B050303040302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Myriad Web Pro" panose="020B050303040302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Myriad Web Pro" panose="020B0503030403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Myriad Web Pro" panose="020B0503030403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Myriad Web Pro" panose="020B0503030403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Myriad Web Pro" panose="020B0503030403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Myriad Web Pro" panose="020B0503030403020204" pitchFamily="34" charset="0"/>
              </a:defRPr>
            </a:lvl9pPr>
          </a:lstStyle>
          <a:p>
            <a:pPr algn="ctr" eaLnBrk="1" hangingPunct="1"/>
            <a:endParaRPr lang="de-DE" altLang="de-DE" sz="2400" dirty="0">
              <a:solidFill>
                <a:srgbClr val="204353"/>
              </a:solidFill>
              <a:latin typeface="Calibri" panose="020F0502020204030204" pitchFamily="34" charset="0"/>
            </a:endParaRPr>
          </a:p>
        </p:txBody>
      </p:sp>
      <p:grpSp>
        <p:nvGrpSpPr>
          <p:cNvPr id="23" name="Gruppieren 22"/>
          <p:cNvGrpSpPr/>
          <p:nvPr/>
        </p:nvGrpSpPr>
        <p:grpSpPr>
          <a:xfrm>
            <a:off x="7172325" y="341315"/>
            <a:ext cx="1657350" cy="1989137"/>
            <a:chOff x="7172325" y="341313"/>
            <a:chExt cx="1657350" cy="1989137"/>
          </a:xfrm>
        </p:grpSpPr>
        <p:pic>
          <p:nvPicPr>
            <p:cNvPr id="24" name="Picture 8" descr="fu_berlin_rgb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2172" y="1853313"/>
              <a:ext cx="1625795" cy="477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0" descr="mbjs_brandenburg_rgb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6950" y="739409"/>
              <a:ext cx="1082725" cy="10349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Grafik 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72325" y="341313"/>
              <a:ext cx="1655642" cy="265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7" name="Textplatzhalter 36"/>
          <p:cNvSpPr>
            <a:spLocks noGrp="1"/>
          </p:cNvSpPr>
          <p:nvPr>
            <p:ph type="body" sz="quarter" idx="18"/>
          </p:nvPr>
        </p:nvSpPr>
        <p:spPr>
          <a:xfrm>
            <a:off x="638176" y="5936719"/>
            <a:ext cx="7877175" cy="77019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9" hasCustomPrompt="1"/>
          </p:nvPr>
        </p:nvSpPr>
        <p:spPr>
          <a:xfrm>
            <a:off x="863601" y="2571752"/>
            <a:ext cx="7459663" cy="2778125"/>
          </a:xfrm>
        </p:spPr>
        <p:txBody>
          <a:bodyPr/>
          <a:lstStyle>
            <a:lvl1pPr algn="ctr">
              <a:defRPr>
                <a:solidFill>
                  <a:schemeClr val="accent6">
                    <a:lumMod val="75000"/>
                  </a:schemeClr>
                </a:solidFill>
                <a:latin typeface="+mj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Formatvorlagen des Textmasters bearbeiten </a:t>
            </a:r>
          </a:p>
        </p:txBody>
      </p:sp>
    </p:spTree>
    <p:extLst>
      <p:ext uri="{BB962C8B-B14F-4D97-AF65-F5344CB8AC3E}">
        <p14:creationId xmlns:p14="http://schemas.microsoft.com/office/powerpoint/2010/main" val="14356231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mehrere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51" y="649480"/>
            <a:ext cx="3951896" cy="273465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0"/>
          </p:nvPr>
        </p:nvSpPr>
        <p:spPr>
          <a:xfrm>
            <a:off x="628651" y="3623416"/>
            <a:ext cx="3951897" cy="272012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idx="11"/>
          </p:nvPr>
        </p:nvSpPr>
        <p:spPr>
          <a:xfrm>
            <a:off x="4885348" y="3608889"/>
            <a:ext cx="3951896" cy="273465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Inhaltsplatzhalter 2"/>
          <p:cNvSpPr>
            <a:spLocks noGrp="1"/>
          </p:cNvSpPr>
          <p:nvPr>
            <p:ph idx="12"/>
          </p:nvPr>
        </p:nvSpPr>
        <p:spPr>
          <a:xfrm>
            <a:off x="4885348" y="649480"/>
            <a:ext cx="3951896" cy="273465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7635FFE-A610-46ED-A019-987AD8FCDCE6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094272E8-2173-445A-A36E-0B612CECF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189091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rechts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1426029"/>
            <a:ext cx="2949178" cy="1161596"/>
          </a:xfrm>
        </p:spPr>
        <p:txBody>
          <a:bodyPr anchor="b"/>
          <a:lstStyle>
            <a:lvl1pPr>
              <a:defRPr sz="3200">
                <a:solidFill>
                  <a:schemeClr val="accent5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391" y="1426031"/>
            <a:ext cx="4629150" cy="443502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29841" y="2710545"/>
            <a:ext cx="2949178" cy="31584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35FFE-A610-46ED-A019-987AD8FCDCE6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264910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links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64202" y="1426029"/>
            <a:ext cx="2949178" cy="1161596"/>
          </a:xfrm>
        </p:spPr>
        <p:txBody>
          <a:bodyPr anchor="b"/>
          <a:lstStyle>
            <a:lvl1pPr>
              <a:defRPr sz="3200">
                <a:solidFill>
                  <a:schemeClr val="accent5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50" y="1426031"/>
            <a:ext cx="4629150" cy="443502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564202" y="2702608"/>
            <a:ext cx="2949178" cy="31584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35FFE-A610-46ED-A019-987AD8FCDCE6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071040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rechts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1458686"/>
            <a:ext cx="2949178" cy="1001484"/>
          </a:xfrm>
        </p:spPr>
        <p:txBody>
          <a:bodyPr anchor="b"/>
          <a:lstStyle>
            <a:lvl1pPr>
              <a:defRPr sz="3200">
                <a:solidFill>
                  <a:schemeClr val="accent5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391" y="1458686"/>
            <a:ext cx="4629150" cy="440236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29841" y="2552700"/>
            <a:ext cx="2949178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35FFE-A610-46ED-A019-987AD8FCDCE6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25176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links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52112" y="1419180"/>
            <a:ext cx="2949178" cy="1001484"/>
          </a:xfrm>
        </p:spPr>
        <p:txBody>
          <a:bodyPr anchor="b"/>
          <a:lstStyle>
            <a:lvl1pPr>
              <a:defRPr sz="3200">
                <a:solidFill>
                  <a:schemeClr val="accent5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628650" y="1419180"/>
            <a:ext cx="4629150" cy="440236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552112" y="2505256"/>
            <a:ext cx="2949178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35FFE-A610-46ED-A019-987AD8FCDCE6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22725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0" y="2935288"/>
            <a:ext cx="9144000" cy="3922712"/>
          </a:xfrm>
          <a:prstGeom prst="rect">
            <a:avLst/>
          </a:prstGeom>
          <a:solidFill>
            <a:srgbClr val="20435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Myriad Web Pro" panose="020B0503030403020204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Myriad Web Pro" panose="020B050303040302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Myriad Web Pro" panose="020B050303040302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Myriad Web Pro" panose="020B050303040302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Myriad Web Pro" panose="020B0503030403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Myriad Web Pro" panose="020B0503030403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Myriad Web Pro" panose="020B0503030403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Myriad Web Pro" panose="020B0503030403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Myriad Web Pro" panose="020B0503030403020204" pitchFamily="34" charset="0"/>
              </a:defRPr>
            </a:lvl9pPr>
          </a:lstStyle>
          <a:p>
            <a:pPr eaLnBrk="1" hangingPunct="1"/>
            <a:endParaRPr lang="de-DE" altLang="de-DE" sz="1400" dirty="0">
              <a:solidFill>
                <a:schemeClr val="bg1"/>
              </a:solidFill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0" y="2657052"/>
            <a:ext cx="9144000" cy="287338"/>
          </a:xfrm>
          <a:prstGeom prst="rect">
            <a:avLst/>
          </a:prstGeom>
          <a:solidFill>
            <a:srgbClr val="204353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Myriad Web Pro" panose="020B0503030403020204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Myriad Web Pro" panose="020B050303040302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Myriad Web Pro" panose="020B050303040302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Myriad Web Pro" panose="020B050303040302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Myriad Web Pro" panose="020B0503030403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Myriad Web Pro" panose="020B0503030403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Myriad Web Pro" panose="020B0503030403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Myriad Web Pro" panose="020B0503030403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Myriad Web Pro" panose="020B0503030403020204" pitchFamily="34" charset="0"/>
              </a:defRPr>
            </a:lvl9pPr>
          </a:lstStyle>
          <a:p>
            <a:pPr eaLnBrk="1" hangingPunct="1"/>
            <a:endParaRPr lang="de-DE" altLang="de-DE" sz="1800" dirty="0"/>
          </a:p>
        </p:txBody>
      </p:sp>
      <p:pic>
        <p:nvPicPr>
          <p:cNvPr id="17" name="Picture 6" descr="isq_mit_text_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6" y="549277"/>
            <a:ext cx="583247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AutoShape 11"/>
          <p:cNvSpPr>
            <a:spLocks noChangeArrowheads="1"/>
          </p:cNvSpPr>
          <p:nvPr/>
        </p:nvSpPr>
        <p:spPr bwMode="auto">
          <a:xfrm>
            <a:off x="628651" y="2352115"/>
            <a:ext cx="7866041" cy="3185560"/>
          </a:xfrm>
          <a:prstGeom prst="roundRect">
            <a:avLst>
              <a:gd name="adj" fmla="val 5282"/>
            </a:avLst>
          </a:prstGeom>
          <a:solidFill>
            <a:schemeClr val="bg1"/>
          </a:solidFill>
          <a:ln w="12700">
            <a:solidFill>
              <a:srgbClr val="31677F"/>
            </a:solidFill>
            <a:round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lIns="180000" tIns="108000" rIns="18000" bIns="90000"/>
          <a:lstStyle>
            <a:lvl1pPr>
              <a:defRPr sz="800">
                <a:solidFill>
                  <a:schemeClr val="tx1"/>
                </a:solidFill>
                <a:latin typeface="Myriad Web Pro" panose="020B0503030403020204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Myriad Web Pro" panose="020B050303040302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Myriad Web Pro" panose="020B050303040302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Myriad Web Pro" panose="020B050303040302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Myriad Web Pro" panose="020B0503030403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Myriad Web Pro" panose="020B0503030403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Myriad Web Pro" panose="020B0503030403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Myriad Web Pro" panose="020B0503030403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Myriad Web Pro" panose="020B0503030403020204" pitchFamily="34" charset="0"/>
              </a:defRPr>
            </a:lvl9pPr>
          </a:lstStyle>
          <a:p>
            <a:pPr algn="ctr" eaLnBrk="1" hangingPunct="1"/>
            <a:endParaRPr lang="de-DE" altLang="de-DE" sz="2400" dirty="0">
              <a:solidFill>
                <a:srgbClr val="204353"/>
              </a:solidFill>
              <a:latin typeface="Calibri" panose="020F0502020204030204" pitchFamily="34" charset="0"/>
            </a:endParaRPr>
          </a:p>
        </p:txBody>
      </p:sp>
      <p:grpSp>
        <p:nvGrpSpPr>
          <p:cNvPr id="23" name="Gruppieren 22"/>
          <p:cNvGrpSpPr/>
          <p:nvPr/>
        </p:nvGrpSpPr>
        <p:grpSpPr>
          <a:xfrm>
            <a:off x="7172325" y="341315"/>
            <a:ext cx="1657350" cy="1989137"/>
            <a:chOff x="7172325" y="341313"/>
            <a:chExt cx="1657350" cy="1989137"/>
          </a:xfrm>
        </p:grpSpPr>
        <p:pic>
          <p:nvPicPr>
            <p:cNvPr id="24" name="Picture 8" descr="fu_berlin_rgb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2172" y="1853313"/>
              <a:ext cx="1625795" cy="477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0" descr="mbjs_brandenburg_rgb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6950" y="739409"/>
              <a:ext cx="1082725" cy="10349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Grafik 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72325" y="341313"/>
              <a:ext cx="1655642" cy="265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7" name="Textplatzhalter 36"/>
          <p:cNvSpPr>
            <a:spLocks noGrp="1"/>
          </p:cNvSpPr>
          <p:nvPr>
            <p:ph type="body" sz="quarter" idx="18"/>
          </p:nvPr>
        </p:nvSpPr>
        <p:spPr>
          <a:xfrm>
            <a:off x="638176" y="5936719"/>
            <a:ext cx="7877175" cy="77019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9" hasCustomPrompt="1"/>
          </p:nvPr>
        </p:nvSpPr>
        <p:spPr>
          <a:xfrm>
            <a:off x="863601" y="2571752"/>
            <a:ext cx="7459663" cy="2778125"/>
          </a:xfrm>
        </p:spPr>
        <p:txBody>
          <a:bodyPr/>
          <a:lstStyle>
            <a:lvl1pPr algn="ctr">
              <a:defRPr>
                <a:solidFill>
                  <a:schemeClr val="accent6">
                    <a:lumMod val="75000"/>
                  </a:schemeClr>
                </a:solidFill>
                <a:latin typeface="+mj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Formatvorlagen des Textmasters bearbeiten </a:t>
            </a:r>
          </a:p>
        </p:txBody>
      </p:sp>
    </p:spTree>
    <p:extLst>
      <p:ext uri="{BB962C8B-B14F-4D97-AF65-F5344CB8AC3E}">
        <p14:creationId xmlns:p14="http://schemas.microsoft.com/office/powerpoint/2010/main" val="53261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50" y="675118"/>
            <a:ext cx="7886700" cy="5845323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35FFE-A610-46ED-A019-987AD8FCDCE6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F69AF9E6-D593-4AAA-A9CE-E04C30027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1A444DB-71EA-4B19-AF7D-1B4234E9CBFB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E0D6404-79B3-4001-B502-8FEB0B94850A}" type="datetimeFigureOut">
              <a:rPr lang="de-DE" smtClean="0"/>
              <a:t>08.01.2021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59F7604-B9DA-4BE4-B663-CBDE836C7BC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dirty="0"/>
              <a:t>Institut für Schulqualität </a:t>
            </a:r>
          </a:p>
        </p:txBody>
      </p:sp>
    </p:spTree>
    <p:extLst>
      <p:ext uri="{BB962C8B-B14F-4D97-AF65-F5344CB8AC3E}">
        <p14:creationId xmlns:p14="http://schemas.microsoft.com/office/powerpoint/2010/main" val="3776965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bschnittsüberschrif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0" y="2935288"/>
            <a:ext cx="9144000" cy="3922712"/>
          </a:xfrm>
          <a:prstGeom prst="rect">
            <a:avLst/>
          </a:prstGeom>
          <a:solidFill>
            <a:srgbClr val="20435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Myriad Web Pro" panose="020B0503030403020204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Myriad Web Pro" panose="020B050303040302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Myriad Web Pro" panose="020B050303040302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Myriad Web Pro" panose="020B050303040302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Myriad Web Pro" panose="020B0503030403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Myriad Web Pro" panose="020B0503030403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Myriad Web Pro" panose="020B0503030403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Myriad Web Pro" panose="020B0503030403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Myriad Web Pro" panose="020B0503030403020204" pitchFamily="34" charset="0"/>
              </a:defRPr>
            </a:lvl9pPr>
          </a:lstStyle>
          <a:p>
            <a:pPr eaLnBrk="1" hangingPunct="1"/>
            <a:endParaRPr lang="de-DE" altLang="de-DE" sz="1400" dirty="0">
              <a:solidFill>
                <a:schemeClr val="bg1"/>
              </a:solidFill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0" y="2657052"/>
            <a:ext cx="9144000" cy="287338"/>
          </a:xfrm>
          <a:prstGeom prst="rect">
            <a:avLst/>
          </a:prstGeom>
          <a:solidFill>
            <a:srgbClr val="204353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Myriad Web Pro" panose="020B0503030403020204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Myriad Web Pro" panose="020B050303040302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Myriad Web Pro" panose="020B050303040302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Myriad Web Pro" panose="020B050303040302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Myriad Web Pro" panose="020B0503030403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Myriad Web Pro" panose="020B0503030403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Myriad Web Pro" panose="020B0503030403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Myriad Web Pro" panose="020B0503030403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Myriad Web Pro" panose="020B0503030403020204" pitchFamily="34" charset="0"/>
              </a:defRPr>
            </a:lvl9pPr>
          </a:lstStyle>
          <a:p>
            <a:pPr eaLnBrk="1" hangingPunct="1"/>
            <a:endParaRPr lang="de-DE" altLang="de-DE" sz="1800" dirty="0"/>
          </a:p>
        </p:txBody>
      </p:sp>
      <p:sp>
        <p:nvSpPr>
          <p:cNvPr id="22" name="AutoShape 11"/>
          <p:cNvSpPr>
            <a:spLocks noChangeArrowheads="1"/>
          </p:cNvSpPr>
          <p:nvPr/>
        </p:nvSpPr>
        <p:spPr bwMode="auto">
          <a:xfrm>
            <a:off x="638978" y="1736186"/>
            <a:ext cx="7866041" cy="3185560"/>
          </a:xfrm>
          <a:prstGeom prst="roundRect">
            <a:avLst>
              <a:gd name="adj" fmla="val 5282"/>
            </a:avLst>
          </a:prstGeom>
          <a:solidFill>
            <a:schemeClr val="bg1"/>
          </a:solidFill>
          <a:ln w="12700">
            <a:solidFill>
              <a:srgbClr val="31677F"/>
            </a:solidFill>
            <a:round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lIns="180000" tIns="108000" rIns="18000" bIns="90000"/>
          <a:lstStyle>
            <a:lvl1pPr>
              <a:defRPr sz="800">
                <a:solidFill>
                  <a:schemeClr val="tx1"/>
                </a:solidFill>
                <a:latin typeface="Myriad Web Pro" panose="020B0503030403020204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Myriad Web Pro" panose="020B050303040302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Myriad Web Pro" panose="020B050303040302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Myriad Web Pro" panose="020B050303040302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Myriad Web Pro" panose="020B0503030403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Myriad Web Pro" panose="020B0503030403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Myriad Web Pro" panose="020B0503030403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Myriad Web Pro" panose="020B0503030403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Myriad Web Pro" panose="020B0503030403020204" pitchFamily="34" charset="0"/>
              </a:defRPr>
            </a:lvl9pPr>
          </a:lstStyle>
          <a:p>
            <a:pPr algn="ctr" eaLnBrk="1" hangingPunct="1"/>
            <a:endParaRPr lang="de-DE" altLang="de-DE" sz="2400" dirty="0">
              <a:solidFill>
                <a:srgbClr val="204353"/>
              </a:solidFill>
              <a:latin typeface="Calibri" panose="020F050202020403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quarter" idx="19" hasCustomPrompt="1"/>
          </p:nvPr>
        </p:nvSpPr>
        <p:spPr>
          <a:xfrm>
            <a:off x="842168" y="1939904"/>
            <a:ext cx="7459663" cy="2778125"/>
          </a:xfrm>
        </p:spPr>
        <p:txBody>
          <a:bodyPr/>
          <a:lstStyle>
            <a:lvl1pPr algn="ctr">
              <a:defRPr>
                <a:solidFill>
                  <a:schemeClr val="accent6"/>
                </a:solidFill>
                <a:latin typeface="+mj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Formatvorlagen des Textmasters bearbeiten 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553BFA2-6DCD-475E-9C4D-A9C659A440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29262" y="320620"/>
            <a:ext cx="1145137" cy="562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6662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mit Qu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50" y="675120"/>
            <a:ext cx="7886700" cy="5242951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0"/>
          </p:nvPr>
        </p:nvSpPr>
        <p:spPr>
          <a:xfrm>
            <a:off x="628650" y="6324303"/>
            <a:ext cx="7886700" cy="255588"/>
          </a:xfrm>
        </p:spPr>
        <p:txBody>
          <a:bodyPr>
            <a:noAutofit/>
          </a:bodyPr>
          <a:lstStyle>
            <a:lvl1pPr algn="r">
              <a:defRPr sz="800"/>
            </a:lvl1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635FFE-A610-46ED-A019-987AD8FCDCE6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2C39A38A-5C6B-469D-A9FC-00627DAD1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58077A9-BE3E-4030-AD99-D433A87F9E6C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E0D6404-79B3-4001-B502-8FEB0B94850A}" type="datetimeFigureOut">
              <a:rPr lang="de-DE" smtClean="0"/>
              <a:t>08.01.2021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7B6A7BD-2DA2-4138-8020-D6AC66AE172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dirty="0"/>
              <a:t>Institut für Schulqualität </a:t>
            </a:r>
          </a:p>
        </p:txBody>
      </p:sp>
    </p:spTree>
    <p:extLst>
      <p:ext uri="{BB962C8B-B14F-4D97-AF65-F5344CB8AC3E}">
        <p14:creationId xmlns:p14="http://schemas.microsoft.com/office/powerpoint/2010/main" val="36039920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Zwischenüberschrift und Inhalt mit Qu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50" y="1418870"/>
            <a:ext cx="7886700" cy="4785377"/>
          </a:xfrm>
        </p:spPr>
        <p:txBody>
          <a:bodyPr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0"/>
          </p:nvPr>
        </p:nvSpPr>
        <p:spPr>
          <a:xfrm>
            <a:off x="628650" y="6315757"/>
            <a:ext cx="7886700" cy="255588"/>
          </a:xfrm>
        </p:spPr>
        <p:txBody>
          <a:bodyPr>
            <a:noAutofit/>
          </a:bodyPr>
          <a:lstStyle>
            <a:lvl1pPr algn="r">
              <a:defRPr sz="800"/>
            </a:lvl1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1"/>
          </p:nvPr>
        </p:nvSpPr>
        <p:spPr>
          <a:xfrm>
            <a:off x="628650" y="946044"/>
            <a:ext cx="7886700" cy="366713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0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35FFE-A610-46ED-A019-987AD8FCDCE6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529D645C-6736-4097-8A2D-BAB5D05A6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C69DAFA-0D27-4E5A-BEBD-F00AC540A628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3E0D6404-79B3-4001-B502-8FEB0B94850A}" type="datetimeFigureOut">
              <a:rPr lang="de-DE" smtClean="0"/>
              <a:t>08.01.2021</a:t>
            </a:fld>
            <a:endParaRPr lang="de-DE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50FDDAC2-D97C-4036-BD2D-CECFCF2799D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 dirty="0"/>
              <a:t>Institut für Schulqualität </a:t>
            </a:r>
          </a:p>
        </p:txBody>
      </p:sp>
    </p:spTree>
    <p:extLst>
      <p:ext uri="{BB962C8B-B14F-4D97-AF65-F5344CB8AC3E}">
        <p14:creationId xmlns:p14="http://schemas.microsoft.com/office/powerpoint/2010/main" val="2488876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50" y="675118"/>
            <a:ext cx="7886700" cy="584532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35FFE-A610-46ED-A019-987AD8FCDCE6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F69AF9E6-D593-4AAA-A9CE-E04C30027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0322932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verzeichnis und Verglei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8650" y="733554"/>
            <a:ext cx="3886200" cy="5443411"/>
          </a:xfrm>
        </p:spPr>
        <p:txBody>
          <a:bodyPr/>
          <a:lstStyle>
            <a:lvl2pPr marL="685800" indent="-228600">
              <a:buFont typeface="Arial" panose="020B0604020202020204" pitchFamily="34" charset="0"/>
              <a:buChar char="•"/>
              <a:defRPr/>
            </a:lvl2pPr>
            <a:lvl3pPr marL="1143000" indent="-228600">
              <a:buFont typeface="Arial" panose="020B0604020202020204" pitchFamily="34" charset="0"/>
              <a:buChar char="•"/>
              <a:defRPr/>
            </a:lvl3pPr>
            <a:lvl4pPr marL="1600200" indent="-228600">
              <a:buFont typeface="Arial" panose="020B0604020202020204" pitchFamily="34" charset="0"/>
              <a:buChar char="•"/>
              <a:defRPr/>
            </a:lvl4pPr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44226" y="733554"/>
            <a:ext cx="3886200" cy="5443411"/>
          </a:xfrm>
        </p:spPr>
        <p:txBody>
          <a:bodyPr/>
          <a:lstStyle>
            <a:lvl2pPr marL="685800" indent="-228600">
              <a:buFont typeface="Arial" panose="020B0604020202020204" pitchFamily="34" charset="0"/>
              <a:buChar char="•"/>
              <a:defRPr/>
            </a:lvl2pPr>
            <a:lvl3pPr marL="1143000" indent="-228600">
              <a:buFont typeface="Arial" panose="020B0604020202020204" pitchFamily="34" charset="0"/>
              <a:buChar char="•"/>
              <a:defRPr/>
            </a:lvl3pPr>
            <a:lvl4pPr marL="1600200" indent="-228600">
              <a:buFont typeface="Arial" panose="020B0604020202020204" pitchFamily="34" charset="0"/>
              <a:buChar char="•"/>
              <a:defRPr/>
            </a:lvl4pPr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635FFE-A610-46ED-A019-987AD8FCDCE6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54528781-56A4-43D5-8333-790134BC2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02F0F54-A359-46A1-B550-50204A126507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E0D6404-79B3-4001-B502-8FEB0B94850A}" type="datetimeFigureOut">
              <a:rPr lang="de-DE" smtClean="0"/>
              <a:t>08.01.2021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E884682-AE8D-4C18-9B5B-395B6964FDA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dirty="0"/>
              <a:t>Institut für Schulqualität </a:t>
            </a:r>
          </a:p>
        </p:txBody>
      </p:sp>
    </p:spTree>
    <p:extLst>
      <p:ext uri="{BB962C8B-B14F-4D97-AF65-F5344CB8AC3E}">
        <p14:creationId xmlns:p14="http://schemas.microsoft.com/office/powerpoint/2010/main" val="17785335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 für Grafiken und Tabellen mit Quell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28649" y="1880075"/>
            <a:ext cx="3868142" cy="4025071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8101" y="1880075"/>
            <a:ext cx="3868142" cy="4025071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3"/>
          </p:nvPr>
        </p:nvSpPr>
        <p:spPr>
          <a:xfrm>
            <a:off x="637381" y="975512"/>
            <a:ext cx="7869237" cy="478631"/>
          </a:xfrm>
        </p:spPr>
        <p:txBody>
          <a:bodyPr>
            <a:normAutofit/>
          </a:bodyPr>
          <a:lstStyle>
            <a:lvl1pPr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4"/>
          </p:nvPr>
        </p:nvSpPr>
        <p:spPr>
          <a:xfrm>
            <a:off x="629444" y="6331078"/>
            <a:ext cx="3868738" cy="231775"/>
          </a:xfrm>
        </p:spPr>
        <p:txBody>
          <a:bodyPr>
            <a:noAutofit/>
          </a:bodyPr>
          <a:lstStyle>
            <a:lvl1pPr algn="r">
              <a:defRPr sz="800" b="0"/>
            </a:lvl1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15" name="Textplatzhalter 13"/>
          <p:cNvSpPr>
            <a:spLocks noGrp="1"/>
          </p:cNvSpPr>
          <p:nvPr>
            <p:ph type="body" sz="quarter" idx="15"/>
          </p:nvPr>
        </p:nvSpPr>
        <p:spPr>
          <a:xfrm>
            <a:off x="4647803" y="6331077"/>
            <a:ext cx="3868738" cy="231775"/>
          </a:xfrm>
        </p:spPr>
        <p:txBody>
          <a:bodyPr>
            <a:noAutofit/>
          </a:bodyPr>
          <a:lstStyle>
            <a:lvl1pPr algn="r">
              <a:defRPr sz="800" b="0"/>
            </a:lvl1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7635FFE-A610-46ED-A019-987AD8FCDCE6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579D5D64-1C47-4F9A-98CF-102117194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16714E4-44E0-4A7F-BFEC-1B7CBD148E54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3E0D6404-79B3-4001-B502-8FEB0B94850A}" type="datetimeFigureOut">
              <a:rPr lang="de-DE" smtClean="0"/>
              <a:t>08.01.2021</a:t>
            </a:fld>
            <a:endParaRPr lang="de-DE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7B67DB7E-0E81-4154-9C87-D6C40A8167AA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 dirty="0"/>
              <a:t>Institut für Schulqualität </a:t>
            </a:r>
          </a:p>
        </p:txBody>
      </p:sp>
    </p:spTree>
    <p:extLst>
      <p:ext uri="{BB962C8B-B14F-4D97-AF65-F5344CB8AC3E}">
        <p14:creationId xmlns:p14="http://schemas.microsoft.com/office/powerpoint/2010/main" val="13143116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7CFE3B-781F-463D-A06B-753259FED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B5D38B80-530C-4988-8C92-C784EFAD59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35FFE-A610-46ED-A019-987AD8FCDCE6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9F5EE48-6EC3-4180-9538-A090A8FB0E9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E0D6404-79B3-4001-B502-8FEB0B94850A}" type="datetimeFigureOut">
              <a:rPr lang="de-DE" smtClean="0"/>
              <a:t>08.01.2021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2BBA006-1AF5-4CD5-B205-2725B6E0A27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dirty="0"/>
              <a:t>Institut für Schulqualität </a:t>
            </a:r>
          </a:p>
        </p:txBody>
      </p:sp>
    </p:spTree>
    <p:extLst>
      <p:ext uri="{BB962C8B-B14F-4D97-AF65-F5344CB8AC3E}">
        <p14:creationId xmlns:p14="http://schemas.microsoft.com/office/powerpoint/2010/main" val="18891241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e 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B5D38B80-530C-4988-8C92-C784EFAD59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35FFE-A610-46ED-A019-987AD8FCDCE6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3D0A750-F65B-4552-A0E1-9D08032731B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E0D6404-79B3-4001-B502-8FEB0B94850A}" type="datetimeFigureOut">
              <a:rPr lang="de-DE" smtClean="0"/>
              <a:t>08.01.2021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82C603B-4D7E-488D-AF4F-C155A229C1D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dirty="0"/>
              <a:t>Institut für Schulqualität </a:t>
            </a:r>
          </a:p>
        </p:txBody>
      </p:sp>
    </p:spTree>
    <p:extLst>
      <p:ext uri="{BB962C8B-B14F-4D97-AF65-F5344CB8AC3E}">
        <p14:creationId xmlns:p14="http://schemas.microsoft.com/office/powerpoint/2010/main" val="2658345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mehrere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51" y="649480"/>
            <a:ext cx="3951896" cy="2734654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0"/>
          </p:nvPr>
        </p:nvSpPr>
        <p:spPr>
          <a:xfrm>
            <a:off x="628651" y="3623416"/>
            <a:ext cx="3951897" cy="2720127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idx="11"/>
          </p:nvPr>
        </p:nvSpPr>
        <p:spPr>
          <a:xfrm>
            <a:off x="4885348" y="3608889"/>
            <a:ext cx="3951896" cy="2734654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Inhaltsplatzhalter 2"/>
          <p:cNvSpPr>
            <a:spLocks noGrp="1"/>
          </p:cNvSpPr>
          <p:nvPr>
            <p:ph idx="12"/>
          </p:nvPr>
        </p:nvSpPr>
        <p:spPr>
          <a:xfrm>
            <a:off x="4885348" y="649480"/>
            <a:ext cx="3951896" cy="2734654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7635FFE-A610-46ED-A019-987AD8FCDCE6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094272E8-2173-445A-A36E-0B612CECF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7687EAE-FE6D-4C1A-A64F-0FA07F34DC5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E0D6404-79B3-4001-B502-8FEB0B94850A}" type="datetimeFigureOut">
              <a:rPr lang="de-DE" smtClean="0"/>
              <a:t>08.01.2021</a:t>
            </a:fld>
            <a:endParaRPr lang="de-DE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6749ED16-244E-4CF6-B2F2-CAF363C2F2B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dirty="0"/>
              <a:t>Institut für Schulqualität </a:t>
            </a:r>
          </a:p>
        </p:txBody>
      </p:sp>
    </p:spTree>
    <p:extLst>
      <p:ext uri="{BB962C8B-B14F-4D97-AF65-F5344CB8AC3E}">
        <p14:creationId xmlns:p14="http://schemas.microsoft.com/office/powerpoint/2010/main" val="926187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rechts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1426029"/>
            <a:ext cx="2949178" cy="1161596"/>
          </a:xfrm>
        </p:spPr>
        <p:txBody>
          <a:bodyPr anchor="b"/>
          <a:lstStyle>
            <a:lvl1pPr>
              <a:defRPr sz="3200">
                <a:solidFill>
                  <a:schemeClr val="accent5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391" y="1426031"/>
            <a:ext cx="4629150" cy="443502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29841" y="2710545"/>
            <a:ext cx="2949178" cy="31584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35FFE-A610-46ED-A019-987AD8FCDCE6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C4616F9-971C-4FFF-9883-954348C19D2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E0D6404-79B3-4001-B502-8FEB0B94850A}" type="datetimeFigureOut">
              <a:rPr lang="de-DE" smtClean="0"/>
              <a:t>08.01.2021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9E83EEA-A613-45C7-9A23-74457C8ED18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dirty="0"/>
              <a:t>Institut für Schulqualität </a:t>
            </a:r>
          </a:p>
        </p:txBody>
      </p:sp>
    </p:spTree>
    <p:extLst>
      <p:ext uri="{BB962C8B-B14F-4D97-AF65-F5344CB8AC3E}">
        <p14:creationId xmlns:p14="http://schemas.microsoft.com/office/powerpoint/2010/main" val="25379751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links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64202" y="1426029"/>
            <a:ext cx="2949178" cy="1161596"/>
          </a:xfrm>
        </p:spPr>
        <p:txBody>
          <a:bodyPr anchor="b"/>
          <a:lstStyle>
            <a:lvl1pPr>
              <a:defRPr sz="3200">
                <a:solidFill>
                  <a:schemeClr val="accent5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50" y="1426031"/>
            <a:ext cx="4629150" cy="443502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564202" y="2702608"/>
            <a:ext cx="2949178" cy="31584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35FFE-A610-46ED-A019-987AD8FCDCE6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FA07B26-11E8-437F-8031-16F056E3361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E0D6404-79B3-4001-B502-8FEB0B94850A}" type="datetimeFigureOut">
              <a:rPr lang="de-DE" smtClean="0"/>
              <a:t>08.01.2021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58EBFA2-E24D-4F3D-B1A5-2ABB7683976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dirty="0"/>
              <a:t>Institut für Schulqualität </a:t>
            </a:r>
          </a:p>
        </p:txBody>
      </p:sp>
    </p:spTree>
    <p:extLst>
      <p:ext uri="{BB962C8B-B14F-4D97-AF65-F5344CB8AC3E}">
        <p14:creationId xmlns:p14="http://schemas.microsoft.com/office/powerpoint/2010/main" val="41822826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rechts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1458686"/>
            <a:ext cx="2949178" cy="1001484"/>
          </a:xfrm>
        </p:spPr>
        <p:txBody>
          <a:bodyPr anchor="b"/>
          <a:lstStyle>
            <a:lvl1pPr>
              <a:defRPr sz="3200">
                <a:solidFill>
                  <a:schemeClr val="accent5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391" y="1458686"/>
            <a:ext cx="4629150" cy="440236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29841" y="2552700"/>
            <a:ext cx="2949178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35FFE-A610-46ED-A019-987AD8FCDCE6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38B388E-F3A7-4945-A8E0-1A7D96F63D9A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E0D6404-79B3-4001-B502-8FEB0B94850A}" type="datetimeFigureOut">
              <a:rPr lang="de-DE" smtClean="0"/>
              <a:t>08.01.2021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D281478-E82E-41CA-AC83-8E86E69816F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dirty="0"/>
              <a:t>Institut für Schulqualität </a:t>
            </a:r>
          </a:p>
        </p:txBody>
      </p:sp>
    </p:spTree>
    <p:extLst>
      <p:ext uri="{BB962C8B-B14F-4D97-AF65-F5344CB8AC3E}">
        <p14:creationId xmlns:p14="http://schemas.microsoft.com/office/powerpoint/2010/main" val="39244206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links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52112" y="1419180"/>
            <a:ext cx="2949178" cy="1001484"/>
          </a:xfrm>
        </p:spPr>
        <p:txBody>
          <a:bodyPr anchor="b"/>
          <a:lstStyle>
            <a:lvl1pPr>
              <a:defRPr sz="3200">
                <a:solidFill>
                  <a:schemeClr val="accent5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628650" y="1419180"/>
            <a:ext cx="4629150" cy="440236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552112" y="2505256"/>
            <a:ext cx="2949178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35FFE-A610-46ED-A019-987AD8FCDCE6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568CD5A-019F-4366-88A2-46817774B11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E0D6404-79B3-4001-B502-8FEB0B94850A}" type="datetimeFigureOut">
              <a:rPr lang="de-DE" smtClean="0"/>
              <a:t>08.01.2021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4775314-0060-442E-B14A-BAC8527BDCE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dirty="0"/>
              <a:t>Institut für Schulqualität </a:t>
            </a:r>
          </a:p>
        </p:txBody>
      </p:sp>
    </p:spTree>
    <p:extLst>
      <p:ext uri="{BB962C8B-B14F-4D97-AF65-F5344CB8AC3E}">
        <p14:creationId xmlns:p14="http://schemas.microsoft.com/office/powerpoint/2010/main" val="1484758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bschnittsüberschrif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0" y="2935288"/>
            <a:ext cx="9144000" cy="3922712"/>
          </a:xfrm>
          <a:prstGeom prst="rect">
            <a:avLst/>
          </a:prstGeom>
          <a:solidFill>
            <a:srgbClr val="20435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Myriad Web Pro" panose="020B0503030403020204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Myriad Web Pro" panose="020B050303040302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Myriad Web Pro" panose="020B050303040302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Myriad Web Pro" panose="020B050303040302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Myriad Web Pro" panose="020B0503030403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Myriad Web Pro" panose="020B0503030403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Myriad Web Pro" panose="020B0503030403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Myriad Web Pro" panose="020B0503030403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Myriad Web Pro" panose="020B0503030403020204" pitchFamily="34" charset="0"/>
              </a:defRPr>
            </a:lvl9pPr>
          </a:lstStyle>
          <a:p>
            <a:pPr eaLnBrk="1" hangingPunct="1"/>
            <a:endParaRPr lang="de-DE" altLang="de-DE" sz="1400" dirty="0">
              <a:solidFill>
                <a:schemeClr val="bg1"/>
              </a:solidFill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0" y="2657052"/>
            <a:ext cx="9144000" cy="287338"/>
          </a:xfrm>
          <a:prstGeom prst="rect">
            <a:avLst/>
          </a:prstGeom>
          <a:solidFill>
            <a:srgbClr val="204353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Myriad Web Pro" panose="020B0503030403020204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Myriad Web Pro" panose="020B050303040302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Myriad Web Pro" panose="020B050303040302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Myriad Web Pro" panose="020B050303040302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Myriad Web Pro" panose="020B0503030403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Myriad Web Pro" panose="020B0503030403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Myriad Web Pro" panose="020B0503030403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Myriad Web Pro" panose="020B0503030403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Myriad Web Pro" panose="020B0503030403020204" pitchFamily="34" charset="0"/>
              </a:defRPr>
            </a:lvl9pPr>
          </a:lstStyle>
          <a:p>
            <a:pPr eaLnBrk="1" hangingPunct="1"/>
            <a:endParaRPr lang="de-DE" altLang="de-DE" sz="1800" dirty="0"/>
          </a:p>
        </p:txBody>
      </p:sp>
      <p:sp>
        <p:nvSpPr>
          <p:cNvPr id="22" name="AutoShape 11"/>
          <p:cNvSpPr>
            <a:spLocks noChangeArrowheads="1"/>
          </p:cNvSpPr>
          <p:nvPr/>
        </p:nvSpPr>
        <p:spPr bwMode="auto">
          <a:xfrm>
            <a:off x="638978" y="1736186"/>
            <a:ext cx="7866041" cy="3185560"/>
          </a:xfrm>
          <a:prstGeom prst="roundRect">
            <a:avLst>
              <a:gd name="adj" fmla="val 5282"/>
            </a:avLst>
          </a:prstGeom>
          <a:solidFill>
            <a:schemeClr val="bg1"/>
          </a:solidFill>
          <a:ln w="12700">
            <a:solidFill>
              <a:srgbClr val="31677F"/>
            </a:solidFill>
            <a:round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lIns="180000" tIns="108000" rIns="18000" bIns="90000"/>
          <a:lstStyle>
            <a:lvl1pPr>
              <a:defRPr sz="800">
                <a:solidFill>
                  <a:schemeClr val="tx1"/>
                </a:solidFill>
                <a:latin typeface="Myriad Web Pro" panose="020B0503030403020204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Myriad Web Pro" panose="020B050303040302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Myriad Web Pro" panose="020B050303040302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Myriad Web Pro" panose="020B050303040302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Myriad Web Pro" panose="020B0503030403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Myriad Web Pro" panose="020B0503030403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Myriad Web Pro" panose="020B0503030403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Myriad Web Pro" panose="020B0503030403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Myriad Web Pro" panose="020B0503030403020204" pitchFamily="34" charset="0"/>
              </a:defRPr>
            </a:lvl9pPr>
          </a:lstStyle>
          <a:p>
            <a:pPr algn="ctr" eaLnBrk="1" hangingPunct="1"/>
            <a:endParaRPr lang="de-DE" altLang="de-DE" sz="2400" dirty="0">
              <a:solidFill>
                <a:srgbClr val="204353"/>
              </a:solidFill>
              <a:latin typeface="Calibri" panose="020F050202020403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quarter" idx="19" hasCustomPrompt="1"/>
          </p:nvPr>
        </p:nvSpPr>
        <p:spPr>
          <a:xfrm>
            <a:off x="842168" y="1939904"/>
            <a:ext cx="7459663" cy="2778125"/>
          </a:xfrm>
        </p:spPr>
        <p:txBody>
          <a:bodyPr/>
          <a:lstStyle>
            <a:lvl1pPr algn="ctr">
              <a:defRPr>
                <a:solidFill>
                  <a:schemeClr val="accent6"/>
                </a:solidFill>
                <a:latin typeface="+mj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Formatvorlagen des Textmasters bearbeiten 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553BFA2-6DCD-475E-9C4D-A9C659A440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29262" y="320620"/>
            <a:ext cx="1145137" cy="562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6668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mit Qu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50" y="675120"/>
            <a:ext cx="7886700" cy="524295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0"/>
          </p:nvPr>
        </p:nvSpPr>
        <p:spPr>
          <a:xfrm>
            <a:off x="628650" y="6324303"/>
            <a:ext cx="7886700" cy="255588"/>
          </a:xfrm>
        </p:spPr>
        <p:txBody>
          <a:bodyPr>
            <a:noAutofit/>
          </a:bodyPr>
          <a:lstStyle>
            <a:lvl1pPr algn="r">
              <a:defRPr sz="8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635FFE-A610-46ED-A019-987AD8FCDCE6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2C39A38A-5C6B-469D-A9FC-00627DAD1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160659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Zwischenüberschrift und Inhalt mit Qu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50" y="1418870"/>
            <a:ext cx="7886700" cy="478537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0"/>
          </p:nvPr>
        </p:nvSpPr>
        <p:spPr>
          <a:xfrm>
            <a:off x="628650" y="6315757"/>
            <a:ext cx="7886700" cy="255588"/>
          </a:xfrm>
        </p:spPr>
        <p:txBody>
          <a:bodyPr>
            <a:noAutofit/>
          </a:bodyPr>
          <a:lstStyle>
            <a:lvl1pPr algn="r">
              <a:defRPr sz="8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1"/>
          </p:nvPr>
        </p:nvSpPr>
        <p:spPr>
          <a:xfrm>
            <a:off x="628650" y="946044"/>
            <a:ext cx="7886700" cy="366713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35FFE-A610-46ED-A019-987AD8FCDCE6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529D645C-6736-4097-8A2D-BAB5D05A6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70832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verzeichnis und Verglei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8650" y="733554"/>
            <a:ext cx="3886200" cy="5443411"/>
          </a:xfrm>
        </p:spPr>
        <p:txBody>
          <a:bodyPr/>
          <a:lstStyle>
            <a:lvl2pPr marL="685800" indent="-228600">
              <a:buFont typeface="Arial" panose="020B0604020202020204" pitchFamily="34" charset="0"/>
              <a:buChar char="•"/>
              <a:defRPr/>
            </a:lvl2pPr>
            <a:lvl3pPr marL="1143000" indent="-228600">
              <a:buFont typeface="Arial" panose="020B0604020202020204" pitchFamily="34" charset="0"/>
              <a:buChar char="•"/>
              <a:defRPr/>
            </a:lvl3pPr>
            <a:lvl4pPr marL="1600200" indent="-228600">
              <a:buFont typeface="Arial" panose="020B0604020202020204" pitchFamily="34" charset="0"/>
              <a:buChar char="•"/>
              <a:defRPr/>
            </a:lvl4pPr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44226" y="733554"/>
            <a:ext cx="3886200" cy="5443411"/>
          </a:xfrm>
        </p:spPr>
        <p:txBody>
          <a:bodyPr/>
          <a:lstStyle>
            <a:lvl2pPr marL="685800" indent="-228600">
              <a:buFont typeface="Arial" panose="020B0604020202020204" pitchFamily="34" charset="0"/>
              <a:buChar char="•"/>
              <a:defRPr/>
            </a:lvl2pPr>
            <a:lvl3pPr marL="1143000" indent="-228600">
              <a:buFont typeface="Arial" panose="020B0604020202020204" pitchFamily="34" charset="0"/>
              <a:buChar char="•"/>
              <a:defRPr/>
            </a:lvl3pPr>
            <a:lvl4pPr marL="1600200" indent="-228600">
              <a:buFont typeface="Arial" panose="020B0604020202020204" pitchFamily="34" charset="0"/>
              <a:buChar char="•"/>
              <a:defRPr/>
            </a:lvl4pPr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635FFE-A610-46ED-A019-987AD8FCDCE6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54528781-56A4-43D5-8333-790134BC2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732034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 für Grafiken und Tabellen mit Quell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28649" y="1880075"/>
            <a:ext cx="3868142" cy="402507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8101" y="1880075"/>
            <a:ext cx="3868142" cy="402507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3"/>
          </p:nvPr>
        </p:nvSpPr>
        <p:spPr>
          <a:xfrm>
            <a:off x="637381" y="975512"/>
            <a:ext cx="7869237" cy="478631"/>
          </a:xfrm>
        </p:spPr>
        <p:txBody>
          <a:bodyPr>
            <a:normAutofit/>
          </a:bodyPr>
          <a:lstStyle>
            <a:lvl1pPr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4"/>
          </p:nvPr>
        </p:nvSpPr>
        <p:spPr>
          <a:xfrm>
            <a:off x="629444" y="6331078"/>
            <a:ext cx="3868738" cy="231775"/>
          </a:xfrm>
        </p:spPr>
        <p:txBody>
          <a:bodyPr>
            <a:noAutofit/>
          </a:bodyPr>
          <a:lstStyle>
            <a:lvl1pPr algn="r">
              <a:defRPr sz="800" b="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5" name="Textplatzhalter 13"/>
          <p:cNvSpPr>
            <a:spLocks noGrp="1"/>
          </p:cNvSpPr>
          <p:nvPr>
            <p:ph type="body" sz="quarter" idx="15"/>
          </p:nvPr>
        </p:nvSpPr>
        <p:spPr>
          <a:xfrm>
            <a:off x="4647803" y="6331077"/>
            <a:ext cx="3868738" cy="231775"/>
          </a:xfrm>
        </p:spPr>
        <p:txBody>
          <a:bodyPr>
            <a:noAutofit/>
          </a:bodyPr>
          <a:lstStyle>
            <a:lvl1pPr algn="r">
              <a:defRPr sz="800" b="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7635FFE-A610-46ED-A019-987AD8FCDCE6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579D5D64-1C47-4F9A-98CF-102117194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775389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7CFE3B-781F-463D-A06B-753259FED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B5D38B80-530C-4988-8C92-C784EFAD59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35FFE-A610-46ED-A019-987AD8FCDCE6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61537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e 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B5D38B80-530C-4988-8C92-C784EFAD59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35FFE-A610-46ED-A019-987AD8FCDCE6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96080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image" Target="../media/image3.gif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pieren 15"/>
          <p:cNvGrpSpPr/>
          <p:nvPr/>
        </p:nvGrpSpPr>
        <p:grpSpPr>
          <a:xfrm>
            <a:off x="1" y="-4905"/>
            <a:ext cx="9144001" cy="6857999"/>
            <a:chOff x="-1" y="1"/>
            <a:chExt cx="9144001" cy="6857999"/>
          </a:xfrm>
        </p:grpSpPr>
        <p:sp>
          <p:nvSpPr>
            <p:cNvPr id="12" name="Rectangle 7"/>
            <p:cNvSpPr>
              <a:spLocks noChangeArrowheads="1"/>
            </p:cNvSpPr>
            <p:nvPr/>
          </p:nvSpPr>
          <p:spPr bwMode="auto">
            <a:xfrm>
              <a:off x="-1" y="1"/>
              <a:ext cx="9144001" cy="559068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Myriad Web Pro" panose="020B0503030403020204" pitchFamily="34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Myriad Web Pro" panose="020B0503030403020204" pitchFamily="34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Myriad Web Pro" panose="020B0503030403020204" pitchFamily="34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Myriad Web Pro" panose="020B0503030403020204" pitchFamily="34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Myriad Web Pro" panose="020B0503030403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Myriad Web Pro" panose="020B0503030403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Myriad Web Pro" panose="020B0503030403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Myriad Web Pro" panose="020B0503030403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Myriad Web Pro" panose="020B0503030403020204" pitchFamily="34" charset="0"/>
                </a:defRPr>
              </a:lvl9pPr>
            </a:lstStyle>
            <a:p>
              <a:pPr eaLnBrk="1" hangingPunct="1">
                <a:defRPr/>
              </a:pPr>
              <a:endParaRPr lang="de-DE" altLang="de-DE" sz="1800" dirty="0"/>
            </a:p>
          </p:txBody>
        </p:sp>
        <p:pic>
          <p:nvPicPr>
            <p:cNvPr id="15" name="Picture 21" descr="verlauf_hgrau_weiss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559069"/>
              <a:ext cx="9144000" cy="215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hteck 7"/>
            <p:cNvSpPr/>
            <p:nvPr/>
          </p:nvSpPr>
          <p:spPr>
            <a:xfrm>
              <a:off x="0" y="6653534"/>
              <a:ext cx="9144000" cy="204466"/>
            </a:xfrm>
            <a:prstGeom prst="rect">
              <a:avLst/>
            </a:prstGeom>
            <a:solidFill>
              <a:srgbClr val="204353"/>
            </a:solidFill>
            <a:ln>
              <a:solidFill>
                <a:srgbClr val="2043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dirty="0"/>
            </a:p>
          </p:txBody>
        </p:sp>
        <p:pic>
          <p:nvPicPr>
            <p:cNvPr id="14" name="Picture 16" descr="isq_ohne_text_rgbddd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62118" y="46940"/>
              <a:ext cx="906463" cy="43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28651" y="55498"/>
            <a:ext cx="7380000" cy="43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8650" y="684389"/>
            <a:ext cx="7886700" cy="52621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8409783" y="6568298"/>
            <a:ext cx="55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635FFE-A610-46ED-A019-987AD8FCDCE6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864347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9" r:id="rId1"/>
    <p:sldLayoutId id="2147483723" r:id="rId2"/>
    <p:sldLayoutId id="2147483676" r:id="rId3"/>
    <p:sldLayoutId id="2147483722" r:id="rId4"/>
    <p:sldLayoutId id="2147483679" r:id="rId5"/>
    <p:sldLayoutId id="2147483720" r:id="rId6"/>
    <p:sldLayoutId id="2147483721" r:id="rId7"/>
    <p:sldLayoutId id="2147483732" r:id="rId8"/>
    <p:sldLayoutId id="2147483733" r:id="rId9"/>
    <p:sldLayoutId id="2147483724" r:id="rId10"/>
    <p:sldLayoutId id="2147483726" r:id="rId11"/>
    <p:sldLayoutId id="2147483727" r:id="rId12"/>
    <p:sldLayoutId id="2147483728" r:id="rId13"/>
    <p:sldLayoutId id="2147483729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800" kern="1200">
          <a:solidFill>
            <a:srgbClr val="204353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8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8"/>
        </a:buBlip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8"/>
        </a:buBlip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8"/>
        </a:buBlip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pieren 15"/>
          <p:cNvGrpSpPr/>
          <p:nvPr/>
        </p:nvGrpSpPr>
        <p:grpSpPr>
          <a:xfrm>
            <a:off x="1" y="-4905"/>
            <a:ext cx="9144001" cy="6857999"/>
            <a:chOff x="-1" y="1"/>
            <a:chExt cx="9144001" cy="6857999"/>
          </a:xfrm>
        </p:grpSpPr>
        <p:sp>
          <p:nvSpPr>
            <p:cNvPr id="12" name="Rectangle 7"/>
            <p:cNvSpPr>
              <a:spLocks noChangeArrowheads="1"/>
            </p:cNvSpPr>
            <p:nvPr/>
          </p:nvSpPr>
          <p:spPr bwMode="auto">
            <a:xfrm>
              <a:off x="-1" y="1"/>
              <a:ext cx="9144001" cy="559068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Myriad Web Pro" panose="020B0503030403020204" pitchFamily="34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Myriad Web Pro" panose="020B0503030403020204" pitchFamily="34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Myriad Web Pro" panose="020B0503030403020204" pitchFamily="34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Myriad Web Pro" panose="020B0503030403020204" pitchFamily="34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Myriad Web Pro" panose="020B0503030403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Myriad Web Pro" panose="020B0503030403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Myriad Web Pro" panose="020B0503030403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Myriad Web Pro" panose="020B0503030403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Myriad Web Pro" panose="020B0503030403020204" pitchFamily="34" charset="0"/>
                </a:defRPr>
              </a:lvl9pPr>
            </a:lstStyle>
            <a:p>
              <a:pPr eaLnBrk="1" hangingPunct="1">
                <a:defRPr/>
              </a:pPr>
              <a:endParaRPr lang="de-DE" altLang="de-DE" sz="1800" dirty="0"/>
            </a:p>
          </p:txBody>
        </p:sp>
        <p:pic>
          <p:nvPicPr>
            <p:cNvPr id="15" name="Picture 21" descr="verlauf_hgrau_weiss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559069"/>
              <a:ext cx="9144000" cy="215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hteck 7"/>
            <p:cNvSpPr/>
            <p:nvPr/>
          </p:nvSpPr>
          <p:spPr>
            <a:xfrm>
              <a:off x="0" y="6653534"/>
              <a:ext cx="9144000" cy="204466"/>
            </a:xfrm>
            <a:prstGeom prst="rect">
              <a:avLst/>
            </a:prstGeom>
            <a:solidFill>
              <a:srgbClr val="204353"/>
            </a:solidFill>
            <a:ln>
              <a:solidFill>
                <a:srgbClr val="2043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dirty="0"/>
            </a:p>
          </p:txBody>
        </p:sp>
        <p:pic>
          <p:nvPicPr>
            <p:cNvPr id="14" name="Picture 16" descr="isq_ohne_text_rgbddd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62118" y="46940"/>
              <a:ext cx="906463" cy="43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28651" y="55498"/>
            <a:ext cx="7380000" cy="43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8650" y="684389"/>
            <a:ext cx="7886700" cy="52621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8409783" y="6660000"/>
            <a:ext cx="558800" cy="18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635FFE-A610-46ED-A019-987AD8FCDCE6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3851ACE-D6CA-4E15-B71F-C4F784CA81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659272"/>
            <a:ext cx="1008000" cy="18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D6404-79B3-4001-B502-8FEB0B94850A}" type="datetimeFigureOut">
              <a:rPr lang="de-DE" smtClean="0"/>
              <a:t>08.01.2021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7593A64-A98F-4490-83E5-4B0D09ADEF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28000" y="6660000"/>
            <a:ext cx="5688000" cy="1784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/>
              <a:t>Institut für Schulqualität </a:t>
            </a:r>
          </a:p>
        </p:txBody>
      </p:sp>
    </p:spTree>
    <p:extLst>
      <p:ext uri="{BB962C8B-B14F-4D97-AF65-F5344CB8AC3E}">
        <p14:creationId xmlns:p14="http://schemas.microsoft.com/office/powerpoint/2010/main" val="4587886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  <p:sldLayoutId id="2147483748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800" kern="1200">
          <a:solidFill>
            <a:srgbClr val="204353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8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8"/>
        </a:buBlip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8"/>
        </a:buBlip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8"/>
        </a:buBlip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7.jpg"/><Relationship Id="rId7" Type="http://schemas.openxmlformats.org/officeDocument/2006/relationships/image" Target="../media/image22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10" Type="http://schemas.openxmlformats.org/officeDocument/2006/relationships/image" Target="../media/image25.JPG"/><Relationship Id="rId4" Type="http://schemas.openxmlformats.org/officeDocument/2006/relationships/image" Target="../media/image21.jpg"/><Relationship Id="rId9" Type="http://schemas.openxmlformats.org/officeDocument/2006/relationships/image" Target="../media/image24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3.gif"/><Relationship Id="rId7" Type="http://schemas.openxmlformats.org/officeDocument/2006/relationships/image" Target="../media/image9.jpg"/><Relationship Id="rId12" Type="http://schemas.openxmlformats.org/officeDocument/2006/relationships/image" Target="../media/image34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png"/><Relationship Id="rId11" Type="http://schemas.openxmlformats.org/officeDocument/2006/relationships/image" Target="../media/image33.png"/><Relationship Id="rId5" Type="http://schemas.openxmlformats.org/officeDocument/2006/relationships/image" Target="../media/image28.png"/><Relationship Id="rId10" Type="http://schemas.openxmlformats.org/officeDocument/2006/relationships/image" Target="../media/image32.svg"/><Relationship Id="rId4" Type="http://schemas.openxmlformats.org/officeDocument/2006/relationships/image" Target="../media/image27.png"/><Relationship Id="rId9" Type="http://schemas.openxmlformats.org/officeDocument/2006/relationships/image" Target="../media/image31.png"/><Relationship Id="rId14" Type="http://schemas.openxmlformats.org/officeDocument/2006/relationships/image" Target="../media/image36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svg"/><Relationship Id="rId5" Type="http://schemas.openxmlformats.org/officeDocument/2006/relationships/image" Target="../media/image41.png"/><Relationship Id="rId4" Type="http://schemas.openxmlformats.org/officeDocument/2006/relationships/image" Target="../media/image4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CD5F705-2678-491C-BC12-B95D3E93ED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79388" indent="-179388"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rgbClr val="204353"/>
                </a:solidFill>
              </a:rPr>
              <a:t>Ihr </a:t>
            </a:r>
            <a:r>
              <a:rPr lang="de-DE" sz="1800" b="1" dirty="0">
                <a:solidFill>
                  <a:srgbClr val="204353"/>
                </a:solidFill>
              </a:rPr>
              <a:t>Mikrofon</a:t>
            </a:r>
            <a:r>
              <a:rPr lang="de-DE" sz="1800" dirty="0">
                <a:solidFill>
                  <a:srgbClr val="204353"/>
                </a:solidFill>
              </a:rPr>
              <a:t> ist zu Beginn </a:t>
            </a:r>
            <a:r>
              <a:rPr lang="de-DE" sz="1800" b="1" dirty="0">
                <a:solidFill>
                  <a:srgbClr val="204353"/>
                </a:solidFill>
              </a:rPr>
              <a:t>automatisch deaktiviert</a:t>
            </a:r>
            <a:br>
              <a:rPr lang="de-DE" sz="1800" b="1" dirty="0">
                <a:solidFill>
                  <a:srgbClr val="204353"/>
                </a:solidFill>
              </a:rPr>
            </a:br>
            <a:r>
              <a:rPr lang="de-DE" sz="1800" b="1" dirty="0">
                <a:solidFill>
                  <a:srgbClr val="204353"/>
                </a:solidFill>
              </a:rPr>
              <a:t> </a:t>
            </a:r>
            <a:r>
              <a:rPr lang="de-DE" sz="1800" dirty="0">
                <a:solidFill>
                  <a:srgbClr val="204353"/>
                </a:solidFill>
              </a:rPr>
              <a:t>(rotes, durchgestrichenes Symbol = aus, grünes Symbol = an). 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endParaRPr lang="de-DE" sz="1800" dirty="0">
              <a:solidFill>
                <a:srgbClr val="204353"/>
              </a:solidFill>
            </a:endParaRPr>
          </a:p>
          <a:p>
            <a:pPr marL="179388" indent="-179388">
              <a:buFont typeface="Arial" panose="020B0604020202020204" pitchFamily="34" charset="0"/>
              <a:buChar char="•"/>
            </a:pPr>
            <a:endParaRPr lang="de-DE" sz="1800" dirty="0">
              <a:solidFill>
                <a:srgbClr val="204353"/>
              </a:solidFill>
            </a:endParaRPr>
          </a:p>
          <a:p>
            <a:pPr marL="179388" indent="-179388">
              <a:buFont typeface="Arial" panose="020B0604020202020204" pitchFamily="34" charset="0"/>
              <a:buChar char="•"/>
            </a:pPr>
            <a:endParaRPr lang="de-DE" sz="1800" dirty="0">
              <a:solidFill>
                <a:srgbClr val="204353"/>
              </a:solidFill>
            </a:endParaRP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rgbClr val="204353"/>
                </a:solidFill>
              </a:rPr>
              <a:t>Wenn Sie eine Frage, Anmerkung oder ein technisches Problem haben, können Sie </a:t>
            </a:r>
            <a:r>
              <a:rPr lang="de-DE" sz="1800" b="1" dirty="0">
                <a:solidFill>
                  <a:srgbClr val="204353"/>
                </a:solidFill>
              </a:rPr>
              <a:t>per Chat</a:t>
            </a:r>
            <a:r>
              <a:rPr lang="de-DE" sz="1800" dirty="0">
                <a:solidFill>
                  <a:srgbClr val="204353"/>
                </a:solidFill>
              </a:rPr>
              <a:t> mit uns kommunizieren. 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rgbClr val="204353"/>
                </a:solidFill>
              </a:rPr>
              <a:t>Sollten Sie uns nach Beginn der Veranstaltung nicht hören, überprüfen Sie bitte Ihre Audioverbindung, die ggf. gesondert aktiviert werden muss.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rgbClr val="204353"/>
                </a:solidFill>
              </a:rPr>
              <a:t>Machen Sie sich </a:t>
            </a:r>
            <a:r>
              <a:rPr lang="de-DE" sz="1800" b="1" dirty="0">
                <a:solidFill>
                  <a:srgbClr val="204353"/>
                </a:solidFill>
              </a:rPr>
              <a:t>vor Beginn </a:t>
            </a:r>
            <a:r>
              <a:rPr lang="de-DE" sz="1800" dirty="0">
                <a:solidFill>
                  <a:srgbClr val="204353"/>
                </a:solidFill>
              </a:rPr>
              <a:t>gern schon einmal mit der </a:t>
            </a:r>
            <a:r>
              <a:rPr lang="de-DE" sz="1800" b="1" dirty="0">
                <a:solidFill>
                  <a:srgbClr val="204353"/>
                </a:solidFill>
              </a:rPr>
              <a:t>Webex-Benutzeroberfläche </a:t>
            </a:r>
            <a:r>
              <a:rPr lang="de-DE" sz="1800" dirty="0">
                <a:solidFill>
                  <a:srgbClr val="204353"/>
                </a:solidFill>
              </a:rPr>
              <a:t>vertraut. Finden Sie…</a:t>
            </a:r>
          </a:p>
          <a:p>
            <a:pPr lvl="1"/>
            <a:endParaRPr lang="de-DE" sz="1800" dirty="0">
              <a:solidFill>
                <a:srgbClr val="204353"/>
              </a:solidFill>
            </a:endParaRPr>
          </a:p>
          <a:p>
            <a:pPr lvl="1"/>
            <a:r>
              <a:rPr lang="de-DE" sz="1800" dirty="0">
                <a:solidFill>
                  <a:srgbClr val="204353"/>
                </a:solidFill>
              </a:rPr>
              <a:t> … den Chat</a:t>
            </a:r>
          </a:p>
          <a:p>
            <a:pPr lvl="1"/>
            <a:r>
              <a:rPr lang="de-DE" sz="1800" dirty="0">
                <a:solidFill>
                  <a:srgbClr val="204353"/>
                </a:solidFill>
              </a:rPr>
              <a:t> … die Teilnehmerliste</a:t>
            </a:r>
          </a:p>
          <a:p>
            <a:pPr lvl="1"/>
            <a:r>
              <a:rPr lang="de-DE" sz="1800" dirty="0">
                <a:solidFill>
                  <a:srgbClr val="204353"/>
                </a:solidFill>
              </a:rPr>
              <a:t> … die „Hand heben“ / Kurz-Reaktionen </a:t>
            </a:r>
          </a:p>
          <a:p>
            <a:pPr marL="457200" lvl="1" indent="0">
              <a:buNone/>
            </a:pPr>
            <a:endParaRPr lang="de-DE" sz="3200" dirty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0990B3A6-FEAF-4EA2-BE93-808D77E5B54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35FFE-A610-46ED-A019-987AD8FCDCE6}" type="slidenum">
              <a:rPr lang="de-DE" smtClean="0"/>
              <a:t>1</a:t>
            </a:fld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B29827E-F985-4A99-A978-5080AFD46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Allgemeine Hinweise zu unserer Online-Veranstaltung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045" y="1873304"/>
            <a:ext cx="3876675" cy="542925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2A034B42-A34A-4A9B-A2FE-5C9C4209C2A4}"/>
              </a:ext>
            </a:extLst>
          </p:cNvPr>
          <p:cNvSpPr/>
          <p:nvPr/>
        </p:nvSpPr>
        <p:spPr bwMode="auto">
          <a:xfrm>
            <a:off x="847195" y="1417321"/>
            <a:ext cx="4112890" cy="815340"/>
          </a:xfrm>
          <a:prstGeom prst="rect">
            <a:avLst/>
          </a:prstGeom>
          <a:ln>
            <a:solidFill>
              <a:schemeClr val="accent6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400" b="0" i="0" u="none" strike="noStrike" cap="none" normalizeH="0" baseline="0" dirty="0">
                <a:ln>
                  <a:noFill/>
                </a:ln>
                <a:solidFill>
                  <a:schemeClr val="accent6"/>
                </a:solidFill>
                <a:effectLst/>
              </a:rPr>
              <a:t>Mögliche Ansicht der Menüleiste bei stummgeschaltetem Mikrofon und ausgeschalteter Kamera (abhängig vo</a:t>
            </a:r>
            <a:r>
              <a:rPr lang="de-DE" sz="1400" dirty="0">
                <a:solidFill>
                  <a:schemeClr val="accent6"/>
                </a:solidFill>
              </a:rPr>
              <a:t>m entsprechenden Gerät/App)</a:t>
            </a:r>
            <a:endParaRPr kumimoji="0" lang="de-DE" sz="1400" b="0" i="0" u="none" strike="noStrike" cap="none" normalizeH="0" baseline="0" dirty="0">
              <a:ln>
                <a:noFill/>
              </a:ln>
              <a:solidFill>
                <a:schemeClr val="accent6"/>
              </a:solidFill>
              <a:effectLst/>
            </a:endParaRP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445" y="4398486"/>
            <a:ext cx="2467319" cy="57158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4A794BFE-3008-4BBE-B166-D0104A6B8DF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74" t="13944" r="14805"/>
          <a:stretch/>
        </p:blipFill>
        <p:spPr>
          <a:xfrm>
            <a:off x="5876037" y="1285570"/>
            <a:ext cx="1723361" cy="587734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E4E5710B-F41A-4C6E-A079-9AC9B79069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7718" y="4970066"/>
            <a:ext cx="1966130" cy="1463167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6E2AF516-2F47-42E6-A789-F5EE363984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93885" y="5233382"/>
            <a:ext cx="815411" cy="22862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5E19ED40-6021-4BFA-BA78-53683A9FF0E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1867" y="5523395"/>
            <a:ext cx="2895851" cy="495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63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F9579E89-AFC3-4ACC-B31E-DEFCFE39B8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9388" indent="-179388"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rgbClr val="204353"/>
                </a:solidFill>
              </a:rPr>
              <a:t>Wenn Sie eine Frage, Anmerkung oder ein technisches Problem haben, können Sie </a:t>
            </a:r>
            <a:r>
              <a:rPr lang="de-DE" sz="1800" b="1" dirty="0">
                <a:solidFill>
                  <a:srgbClr val="204353"/>
                </a:solidFill>
              </a:rPr>
              <a:t>per Chat</a:t>
            </a:r>
            <a:r>
              <a:rPr lang="de-DE" sz="1800" dirty="0">
                <a:solidFill>
                  <a:srgbClr val="204353"/>
                </a:solidFill>
              </a:rPr>
              <a:t> mit uns kommunizieren. </a:t>
            </a:r>
          </a:p>
          <a:p>
            <a:pPr marL="865188" lvl="1" indent="-179388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rgbClr val="204353"/>
                </a:solidFill>
              </a:rPr>
              <a:t>Sie können wählen, ob Sie die Nachricht an alle Teilnehmer oder einzelnen Personen senden möchten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endParaRPr lang="de-DE" sz="1800" dirty="0">
              <a:solidFill>
                <a:srgbClr val="204353"/>
              </a:solidFill>
            </a:endParaRPr>
          </a:p>
          <a:p>
            <a:pPr marL="179388" indent="-179388">
              <a:buFont typeface="Arial" panose="020B0604020202020204" pitchFamily="34" charset="0"/>
              <a:buChar char="•"/>
            </a:pPr>
            <a:endParaRPr lang="de-DE" sz="1800" dirty="0">
              <a:solidFill>
                <a:srgbClr val="204353"/>
              </a:solidFill>
            </a:endParaRPr>
          </a:p>
          <a:p>
            <a:pPr marL="179388" indent="-179388">
              <a:buFont typeface="Arial" panose="020B0604020202020204" pitchFamily="34" charset="0"/>
              <a:buChar char="•"/>
            </a:pPr>
            <a:endParaRPr lang="de-DE" sz="1800" dirty="0">
              <a:solidFill>
                <a:srgbClr val="204353"/>
              </a:solidFill>
            </a:endParaRPr>
          </a:p>
          <a:p>
            <a:pPr marL="179388" indent="-179388">
              <a:buFont typeface="Arial" panose="020B0604020202020204" pitchFamily="34" charset="0"/>
              <a:buChar char="•"/>
            </a:pPr>
            <a:endParaRPr lang="de-DE" sz="1800" dirty="0">
              <a:solidFill>
                <a:srgbClr val="204353"/>
              </a:solidFill>
            </a:endParaRPr>
          </a:p>
          <a:p>
            <a:pPr marL="179388" indent="-179388">
              <a:buFont typeface="Arial" panose="020B0604020202020204" pitchFamily="34" charset="0"/>
              <a:buChar char="•"/>
            </a:pPr>
            <a:endParaRPr lang="de-DE" sz="1800" dirty="0">
              <a:solidFill>
                <a:srgbClr val="204353"/>
              </a:solidFill>
            </a:endParaRPr>
          </a:p>
          <a:p>
            <a:pPr marL="179388" indent="-179388">
              <a:buFont typeface="Arial" panose="020B0604020202020204" pitchFamily="34" charset="0"/>
              <a:buChar char="•"/>
            </a:pPr>
            <a:endParaRPr lang="de-DE" sz="1800" dirty="0">
              <a:solidFill>
                <a:srgbClr val="204353"/>
              </a:solidFill>
            </a:endParaRPr>
          </a:p>
          <a:p>
            <a:pPr marL="179388" indent="-179388">
              <a:buFont typeface="Arial" panose="020B0604020202020204" pitchFamily="34" charset="0"/>
              <a:buChar char="•"/>
            </a:pPr>
            <a:endParaRPr lang="de-DE" sz="1800" dirty="0">
              <a:solidFill>
                <a:srgbClr val="204353"/>
              </a:solidFill>
            </a:endParaRPr>
          </a:p>
          <a:p>
            <a:pPr marL="179388" indent="-179388">
              <a:buFont typeface="Arial" panose="020B0604020202020204" pitchFamily="34" charset="0"/>
              <a:buChar char="•"/>
            </a:pPr>
            <a:endParaRPr lang="de-DE" sz="1800" dirty="0">
              <a:solidFill>
                <a:srgbClr val="204353"/>
              </a:solidFill>
            </a:endParaRPr>
          </a:p>
          <a:p>
            <a:endParaRPr lang="de-DE" sz="1800" dirty="0">
              <a:solidFill>
                <a:srgbClr val="204353"/>
              </a:solidFill>
            </a:endParaRPr>
          </a:p>
          <a:p>
            <a:pPr marL="179388" indent="-179388">
              <a:buFont typeface="Arial" panose="020B0604020202020204" pitchFamily="34" charset="0"/>
              <a:buChar char="•"/>
            </a:pPr>
            <a:endParaRPr lang="de-DE" sz="1800" dirty="0">
              <a:solidFill>
                <a:srgbClr val="204353"/>
              </a:solidFill>
            </a:endParaRP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rgbClr val="204353"/>
                </a:solidFill>
              </a:rPr>
              <a:t>Um Störungen durch Hintergrundgeräusche zu vermeiden, schalten Sie bitte Ihr </a:t>
            </a:r>
            <a:r>
              <a:rPr lang="de-DE" sz="1800" b="1" dirty="0">
                <a:solidFill>
                  <a:srgbClr val="204353"/>
                </a:solidFill>
              </a:rPr>
              <a:t>Mikrofon stumm</a:t>
            </a:r>
            <a:r>
              <a:rPr lang="de-DE" sz="1800" dirty="0">
                <a:solidFill>
                  <a:srgbClr val="204353"/>
                </a:solidFill>
              </a:rPr>
              <a:t>, bis Sie zur Diskussion beitragen möchten.</a:t>
            </a:r>
          </a:p>
          <a:p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1AF5BA52-7CE6-4EF8-ADA5-9DB9088C55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35FFE-A610-46ED-A019-987AD8FCDCE6}" type="slidenum">
              <a:rPr lang="de-DE" smtClean="0"/>
              <a:t>2</a:t>
            </a:fld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D4257B7-7D22-46C6-BDBA-A4DA23A32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Ich habe eine Frage und wie melde ich mich ?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9734154-0C31-4F07-9269-109465B096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994" y="1902391"/>
            <a:ext cx="2341451" cy="3330216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0F607B3F-2050-478B-8939-21974D917225}"/>
              </a:ext>
            </a:extLst>
          </p:cNvPr>
          <p:cNvSpPr txBox="1"/>
          <p:nvPr/>
        </p:nvSpPr>
        <p:spPr>
          <a:xfrm>
            <a:off x="549216" y="1997839"/>
            <a:ext cx="552834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204353"/>
                </a:solidFill>
              </a:rPr>
              <a:t>Für Wortbeiträge während der Diskussionen können Sie sich entweder per „</a:t>
            </a:r>
            <a:r>
              <a:rPr lang="de-DE" i="1" dirty="0">
                <a:solidFill>
                  <a:srgbClr val="204353"/>
                </a:solidFill>
              </a:rPr>
              <a:t>Hand heben</a:t>
            </a:r>
            <a:r>
              <a:rPr lang="de-DE" dirty="0">
                <a:solidFill>
                  <a:srgbClr val="204353"/>
                </a:solidFill>
              </a:rPr>
              <a:t>“ Funktion melden oder Ihre Hand in der Kamera heben.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endParaRPr lang="de-DE" dirty="0">
              <a:solidFill>
                <a:srgbClr val="204353"/>
              </a:solidFill>
            </a:endParaRP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204353"/>
                </a:solidFill>
              </a:rPr>
              <a:t>Die Funktion </a:t>
            </a:r>
            <a:r>
              <a:rPr lang="de-DE" i="1" dirty="0">
                <a:solidFill>
                  <a:srgbClr val="204353"/>
                </a:solidFill>
              </a:rPr>
              <a:t>„Hand heben“ </a:t>
            </a:r>
            <a:r>
              <a:rPr lang="de-DE" dirty="0">
                <a:solidFill>
                  <a:srgbClr val="204353"/>
                </a:solidFill>
              </a:rPr>
              <a:t>finden Sie abhängig vom Gerät/App über die Teilnehmerliste (Symbol neben Ihrem Namen oder als Menüpunkt) oder im „…“-Menü  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endParaRPr lang="de-DE" dirty="0">
              <a:solidFill>
                <a:srgbClr val="204353"/>
              </a:solidFill>
            </a:endParaRP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204353"/>
                </a:solidFill>
              </a:rPr>
              <a:t>Die Moderation führt eine Rednerliste und ruft Sie zum Beitrag auf.</a:t>
            </a:r>
          </a:p>
          <a:p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C5A579D-2607-4FDA-B6A2-09646259B133}"/>
              </a:ext>
            </a:extLst>
          </p:cNvPr>
          <p:cNvSpPr txBox="1"/>
          <p:nvPr/>
        </p:nvSpPr>
        <p:spPr>
          <a:xfrm>
            <a:off x="4144161" y="1559513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2E2A4C13-A807-49A6-837D-70F495B6AB1D}"/>
              </a:ext>
            </a:extLst>
          </p:cNvPr>
          <p:cNvSpPr/>
          <p:nvPr/>
        </p:nvSpPr>
        <p:spPr bwMode="auto">
          <a:xfrm>
            <a:off x="6312651" y="3275032"/>
            <a:ext cx="1015068" cy="584933"/>
          </a:xfrm>
          <a:prstGeom prst="ellipse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678EEEDE-40B9-4FAB-BBD9-98F69723E37C}"/>
              </a:ext>
            </a:extLst>
          </p:cNvPr>
          <p:cNvSpPr/>
          <p:nvPr/>
        </p:nvSpPr>
        <p:spPr bwMode="auto">
          <a:xfrm>
            <a:off x="7155682" y="4815280"/>
            <a:ext cx="377505" cy="417325"/>
          </a:xfrm>
          <a:prstGeom prst="ellipse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857B7CCE-8074-4DEF-9B08-6789CA4052D9}"/>
              </a:ext>
            </a:extLst>
          </p:cNvPr>
          <p:cNvSpPr txBox="1"/>
          <p:nvPr/>
        </p:nvSpPr>
        <p:spPr>
          <a:xfrm>
            <a:off x="7003072" y="5137160"/>
            <a:ext cx="359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accent1"/>
                </a:solidFill>
              </a:rPr>
              <a:t>1.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F670213E-1237-40C7-83E7-EB1435EA4E0F}"/>
              </a:ext>
            </a:extLst>
          </p:cNvPr>
          <p:cNvSpPr txBox="1"/>
          <p:nvPr/>
        </p:nvSpPr>
        <p:spPr>
          <a:xfrm>
            <a:off x="6026065" y="3259721"/>
            <a:ext cx="4245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accent1"/>
                </a:solidFill>
              </a:rPr>
              <a:t>2.</a:t>
            </a:r>
          </a:p>
        </p:txBody>
      </p:sp>
    </p:spTree>
    <p:extLst>
      <p:ext uri="{BB962C8B-B14F-4D97-AF65-F5344CB8AC3E}">
        <p14:creationId xmlns:p14="http://schemas.microsoft.com/office/powerpoint/2010/main" val="3624813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DB08E569-A434-4B1E-AE0E-11FCF0E9B3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886" y="3199680"/>
            <a:ext cx="2193887" cy="2857012"/>
          </a:xfrm>
        </p:spPr>
      </p:pic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0CFB59F1-5E91-43CD-AEF1-465D380D449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8650" y="946044"/>
            <a:ext cx="7886700" cy="2329816"/>
          </a:xfrm>
        </p:spPr>
        <p:txBody>
          <a:bodyPr>
            <a:normAutofit/>
          </a:bodyPr>
          <a:lstStyle/>
          <a:p>
            <a:r>
              <a:rPr lang="de-DE" dirty="0"/>
              <a:t>Bitte überprüfen Sie zunächst Folgendes:</a:t>
            </a:r>
          </a:p>
          <a:p>
            <a:pPr marL="285750" indent="-285750">
              <a:buFontTx/>
              <a:buChar char="-"/>
            </a:pPr>
            <a:r>
              <a:rPr lang="de-DE" dirty="0"/>
              <a:t>Ton angeschaltet?</a:t>
            </a:r>
          </a:p>
          <a:p>
            <a:pPr marL="285750" indent="-285750">
              <a:buFontTx/>
              <a:buChar char="-"/>
            </a:pPr>
            <a:r>
              <a:rPr lang="de-DE" dirty="0"/>
              <a:t>Ton am Computer lauter geschaltet?</a:t>
            </a:r>
          </a:p>
          <a:p>
            <a:pPr marL="285750" indent="-285750">
              <a:buFontTx/>
              <a:buChar char="-"/>
            </a:pPr>
            <a:r>
              <a:rPr lang="de-DE" dirty="0"/>
              <a:t>Ggf. Kopfhörer/Lautsprecher erneut eingesteckt/angeschaltet?</a:t>
            </a:r>
          </a:p>
          <a:p>
            <a:pPr marL="285750" indent="-285750">
              <a:buFontTx/>
              <a:buChar char="-"/>
            </a:pPr>
            <a:endParaRPr lang="de-DE" dirty="0"/>
          </a:p>
          <a:p>
            <a:pPr marL="285750" indent="-285750">
              <a:buFontTx/>
              <a:buChar char="-"/>
            </a:pPr>
            <a:r>
              <a:rPr lang="de-DE" dirty="0"/>
              <a:t>Ist die Audioverbindung mit Webex hergestellt? </a:t>
            </a:r>
          </a:p>
          <a:p>
            <a:pPr marL="285750" indent="-285750">
              <a:buFontTx/>
              <a:buChar char="-"/>
            </a:pP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2FBF54F-D693-4627-BACA-B5DF16E72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35FFE-A610-46ED-A019-987AD8FCDCE6}" type="slidenum">
              <a:rPr lang="de-DE" smtClean="0"/>
              <a:t>3</a:t>
            </a:fld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AC9A0D3B-6A95-4826-B47C-4A8062416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Ich kann leider nichts hören – was kann ich tun?</a:t>
            </a: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986174A1-7622-48D5-9DD4-1FD25C9C4BC3}"/>
              </a:ext>
            </a:extLst>
          </p:cNvPr>
          <p:cNvSpPr/>
          <p:nvPr/>
        </p:nvSpPr>
        <p:spPr bwMode="auto">
          <a:xfrm>
            <a:off x="2341411" y="5631318"/>
            <a:ext cx="434835" cy="472289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FC34975D-0AAF-4D8F-AA00-4F4BB60751B0}"/>
              </a:ext>
            </a:extLst>
          </p:cNvPr>
          <p:cNvSpPr txBox="1"/>
          <p:nvPr/>
        </p:nvSpPr>
        <p:spPr>
          <a:xfrm>
            <a:off x="2076925" y="5441197"/>
            <a:ext cx="359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accent1"/>
                </a:solidFill>
              </a:rPr>
              <a:t>1.</a:t>
            </a:r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61AD14E7-25CC-480A-A094-186C13DF6ABB}"/>
              </a:ext>
            </a:extLst>
          </p:cNvPr>
          <p:cNvSpPr/>
          <p:nvPr/>
        </p:nvSpPr>
        <p:spPr bwMode="auto">
          <a:xfrm>
            <a:off x="1501299" y="3478692"/>
            <a:ext cx="1456079" cy="351206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D7013893-26B5-438F-AD7B-281FF5E88EC9}"/>
              </a:ext>
            </a:extLst>
          </p:cNvPr>
          <p:cNvSpPr txBox="1"/>
          <p:nvPr/>
        </p:nvSpPr>
        <p:spPr>
          <a:xfrm>
            <a:off x="1374083" y="3346518"/>
            <a:ext cx="4245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accent1"/>
                </a:solidFill>
              </a:rPr>
              <a:t>2.</a:t>
            </a:r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0CF85DCE-AFA9-43BC-8D3A-797433435B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50096" y="3392915"/>
            <a:ext cx="2819821" cy="25190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9" name="Grafik 28" descr="Häkchen">
            <a:extLst>
              <a:ext uri="{FF2B5EF4-FFF2-40B4-BE49-F238E27FC236}">
                <a16:creationId xmlns:a16="http://schemas.microsoft.com/office/drawing/2014/main" id="{F8136EE9-E158-4DB0-94E5-C96453F95BB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17596" y="366885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299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fik 18">
            <a:extLst>
              <a:ext uri="{FF2B5EF4-FFF2-40B4-BE49-F238E27FC236}">
                <a16:creationId xmlns:a16="http://schemas.microsoft.com/office/drawing/2014/main" id="{8B216C89-A3D1-4A79-8E64-E4C6CA314E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505" y="818687"/>
            <a:ext cx="2161968" cy="2596920"/>
          </a:xfrm>
          <a:prstGeom prst="rect">
            <a:avLst/>
          </a:prstGeom>
        </p:spPr>
      </p:pic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1C4E77E8-838E-4F21-B701-EFA79302DA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75815" y="1488462"/>
            <a:ext cx="1977774" cy="17668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2FBF54F-D693-4627-BACA-B5DF16E72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35FFE-A610-46ED-A019-987AD8FCDCE6}" type="slidenum">
              <a:rPr lang="de-DE" smtClean="0"/>
              <a:t>4</a:t>
            </a:fld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AC9A0D3B-6A95-4826-B47C-4A8062416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Wie kann ich eine Audioverbindung mit Webex herstellen?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FC34975D-0AAF-4D8F-AA00-4F4BB60751B0}"/>
              </a:ext>
            </a:extLst>
          </p:cNvPr>
          <p:cNvSpPr txBox="1"/>
          <p:nvPr/>
        </p:nvSpPr>
        <p:spPr>
          <a:xfrm>
            <a:off x="762966" y="999196"/>
            <a:ext cx="359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accent1"/>
                </a:solidFill>
              </a:rPr>
              <a:t>1.</a:t>
            </a:r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61AD14E7-25CC-480A-A094-186C13DF6ABB}"/>
              </a:ext>
            </a:extLst>
          </p:cNvPr>
          <p:cNvSpPr/>
          <p:nvPr/>
        </p:nvSpPr>
        <p:spPr bwMode="auto">
          <a:xfrm>
            <a:off x="1114919" y="1108428"/>
            <a:ext cx="1456079" cy="351206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B314D9B6-CF2C-4E65-BE8E-FB0A16BEB1D4}"/>
              </a:ext>
            </a:extLst>
          </p:cNvPr>
          <p:cNvGrpSpPr/>
          <p:nvPr/>
        </p:nvGrpSpPr>
        <p:grpSpPr>
          <a:xfrm>
            <a:off x="3622804" y="841518"/>
            <a:ext cx="2789761" cy="2524911"/>
            <a:chOff x="5708812" y="897418"/>
            <a:chExt cx="2789761" cy="2524911"/>
          </a:xfrm>
        </p:grpSpPr>
        <p:grpSp>
          <p:nvGrpSpPr>
            <p:cNvPr id="11" name="Gruppieren 10">
              <a:extLst>
                <a:ext uri="{FF2B5EF4-FFF2-40B4-BE49-F238E27FC236}">
                  <a16:creationId xmlns:a16="http://schemas.microsoft.com/office/drawing/2014/main" id="{F3444F76-C331-4B77-A9D4-3ADA532BFCE9}"/>
                </a:ext>
              </a:extLst>
            </p:cNvPr>
            <p:cNvGrpSpPr/>
            <p:nvPr/>
          </p:nvGrpSpPr>
          <p:grpSpPr>
            <a:xfrm>
              <a:off x="5708812" y="897418"/>
              <a:ext cx="2789761" cy="2524911"/>
              <a:chOff x="5881862" y="861762"/>
              <a:chExt cx="2789761" cy="2524911"/>
            </a:xfrm>
          </p:grpSpPr>
          <p:pic>
            <p:nvPicPr>
              <p:cNvPr id="16" name="Grafik 15">
                <a:extLst>
                  <a:ext uri="{FF2B5EF4-FFF2-40B4-BE49-F238E27FC236}">
                    <a16:creationId xmlns:a16="http://schemas.microsoft.com/office/drawing/2014/main" id="{230734E2-0EE2-4D27-A170-252B5604B7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5881862" y="861762"/>
                <a:ext cx="2789761" cy="2524911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sp>
            <p:nvSpPr>
              <p:cNvPr id="25" name="Textfeld 24">
                <a:extLst>
                  <a:ext uri="{FF2B5EF4-FFF2-40B4-BE49-F238E27FC236}">
                    <a16:creationId xmlns:a16="http://schemas.microsoft.com/office/drawing/2014/main" id="{C79E57F0-3F25-44EC-A0F7-BCD496201548}"/>
                  </a:ext>
                </a:extLst>
              </p:cNvPr>
              <p:cNvSpPr txBox="1"/>
              <p:nvPr/>
            </p:nvSpPr>
            <p:spPr>
              <a:xfrm>
                <a:off x="7949698" y="1952725"/>
                <a:ext cx="3513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>
                    <a:solidFill>
                      <a:schemeClr val="accent1"/>
                    </a:solidFill>
                  </a:rPr>
                  <a:t>2.</a:t>
                </a:r>
              </a:p>
            </p:txBody>
          </p:sp>
        </p:grpSp>
        <p:sp>
          <p:nvSpPr>
            <p:cNvPr id="24" name="Ellipse 23">
              <a:extLst>
                <a:ext uri="{FF2B5EF4-FFF2-40B4-BE49-F238E27FC236}">
                  <a16:creationId xmlns:a16="http://schemas.microsoft.com/office/drawing/2014/main" id="{D917265B-C74E-41B1-A537-EC8678F4A3CD}"/>
                </a:ext>
              </a:extLst>
            </p:cNvPr>
            <p:cNvSpPr/>
            <p:nvPr/>
          </p:nvSpPr>
          <p:spPr bwMode="auto">
            <a:xfrm>
              <a:off x="5763731" y="2318315"/>
              <a:ext cx="2620626" cy="472395"/>
            </a:xfrm>
            <a:prstGeom prst="ellipse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29" name="Grafik 28" descr="Häkchen">
            <a:extLst>
              <a:ext uri="{FF2B5EF4-FFF2-40B4-BE49-F238E27FC236}">
                <a16:creationId xmlns:a16="http://schemas.microsoft.com/office/drawing/2014/main" id="{F8136EE9-E158-4DB0-94E5-C96453F95BB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192032" y="2045101"/>
            <a:ext cx="914400" cy="914400"/>
          </a:xfrm>
          <a:prstGeom prst="rect">
            <a:avLst/>
          </a:prstGeom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6FAE4603-445B-49D4-A67A-F539C9BFE948}"/>
              </a:ext>
            </a:extLst>
          </p:cNvPr>
          <p:cNvGrpSpPr/>
          <p:nvPr/>
        </p:nvGrpSpPr>
        <p:grpSpPr>
          <a:xfrm>
            <a:off x="567377" y="3602726"/>
            <a:ext cx="2647096" cy="2837985"/>
            <a:chOff x="567377" y="3602726"/>
            <a:chExt cx="2647096" cy="2837985"/>
          </a:xfrm>
        </p:grpSpPr>
        <p:pic>
          <p:nvPicPr>
            <p:cNvPr id="27" name="Grafik 26">
              <a:extLst>
                <a:ext uri="{FF2B5EF4-FFF2-40B4-BE49-F238E27FC236}">
                  <a16:creationId xmlns:a16="http://schemas.microsoft.com/office/drawing/2014/main" id="{95B237BB-1A97-4672-9C42-2F0C7FA287B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37050" y="4156263"/>
              <a:ext cx="2011818" cy="228444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31" name="Grafik 30" descr="Zahnrad">
              <a:extLst>
                <a:ext uri="{FF2B5EF4-FFF2-40B4-BE49-F238E27FC236}">
                  <a16:creationId xmlns:a16="http://schemas.microsoft.com/office/drawing/2014/main" id="{D9AAC0FE-9249-4E77-B2BA-F84527532BD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67377" y="3646914"/>
              <a:ext cx="427105" cy="427105"/>
            </a:xfrm>
            <a:prstGeom prst="rect">
              <a:avLst/>
            </a:prstGeom>
          </p:spPr>
        </p:pic>
        <p:sp>
          <p:nvSpPr>
            <p:cNvPr id="32" name="Textfeld 31">
              <a:extLst>
                <a:ext uri="{FF2B5EF4-FFF2-40B4-BE49-F238E27FC236}">
                  <a16:creationId xmlns:a16="http://schemas.microsoft.com/office/drawing/2014/main" id="{38A0E1BD-9C74-4032-B105-BA629A8A24C3}"/>
                </a:ext>
              </a:extLst>
            </p:cNvPr>
            <p:cNvSpPr txBox="1"/>
            <p:nvPr/>
          </p:nvSpPr>
          <p:spPr>
            <a:xfrm>
              <a:off x="1027336" y="3602726"/>
              <a:ext cx="218713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b="1" dirty="0">
                  <a:solidFill>
                    <a:schemeClr val="accent1"/>
                  </a:solidFill>
                </a:rPr>
                <a:t>Richtiger Lautsprecher o.</a:t>
              </a:r>
            </a:p>
            <a:p>
              <a:r>
                <a:rPr lang="de-DE" sz="1400" b="1" dirty="0">
                  <a:solidFill>
                    <a:schemeClr val="accent1"/>
                  </a:solidFill>
                </a:rPr>
                <a:t>Kopfhörer ausgewählt?</a:t>
              </a:r>
            </a:p>
          </p:txBody>
        </p:sp>
      </p:grp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4B8B03C1-EF88-4C85-83E9-C5010C44E9B8}"/>
              </a:ext>
            </a:extLst>
          </p:cNvPr>
          <p:cNvGrpSpPr/>
          <p:nvPr/>
        </p:nvGrpSpPr>
        <p:grpSpPr>
          <a:xfrm>
            <a:off x="3247327" y="3602726"/>
            <a:ext cx="4362809" cy="1999436"/>
            <a:chOff x="3247327" y="3646914"/>
            <a:chExt cx="4362809" cy="1999436"/>
          </a:xfrm>
        </p:grpSpPr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FDBDCD65-4373-4029-9B86-F7A7AAA1D5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5202" y="4170134"/>
              <a:ext cx="3004966" cy="147621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A0E83D82-750C-493A-B585-309CC9873205}"/>
                </a:ext>
              </a:extLst>
            </p:cNvPr>
            <p:cNvSpPr txBox="1"/>
            <p:nvPr/>
          </p:nvSpPr>
          <p:spPr>
            <a:xfrm>
              <a:off x="3247327" y="3646914"/>
              <a:ext cx="436280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b="1" dirty="0">
                  <a:solidFill>
                    <a:schemeClr val="accent1"/>
                  </a:solidFill>
                </a:rPr>
                <a:t>Optional im Browser: Popup-Fenster „Zugriff auf Mikrofon/Lautsprecher“ erlauben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13773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412EF63-0408-49C2-810A-F343D97E937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27938" y="857390"/>
            <a:ext cx="5450233" cy="1300291"/>
          </a:xfrm>
        </p:spPr>
        <p:txBody>
          <a:bodyPr>
            <a:normAutofit fontScale="85000" lnSpcReduction="20000"/>
          </a:bodyPr>
          <a:lstStyle/>
          <a:p>
            <a:r>
              <a:rPr lang="de-DE" dirty="0">
                <a:solidFill>
                  <a:schemeClr val="accent6"/>
                </a:solidFill>
              </a:rPr>
              <a:t>Wenn die Moderation Ihnen eine Teilgruppe zuweist, bekommen Sie eine Nachricht, welcher Gruppe Sie zugewiesen wurden. Klicken Sie bitte auf </a:t>
            </a:r>
            <a:r>
              <a:rPr lang="de-DE" b="1" dirty="0">
                <a:solidFill>
                  <a:schemeClr val="accent6"/>
                </a:solidFill>
              </a:rPr>
              <a:t>„Jetzt beitreten“.</a:t>
            </a:r>
          </a:p>
          <a:p>
            <a:r>
              <a:rPr lang="de-DE" dirty="0">
                <a:solidFill>
                  <a:schemeClr val="accent6"/>
                </a:solidFill>
              </a:rPr>
              <a:t>Die Anzeige wechselt automatisch: Sie sehen nun nur noch die anderen Teilnehmenden Ihrer Gruppe. </a:t>
            </a:r>
            <a:r>
              <a:rPr lang="de-DE" b="1" dirty="0">
                <a:solidFill>
                  <a:schemeClr val="accent6"/>
                </a:solidFill>
              </a:rPr>
              <a:t>Bitte schalten Sie selbstständig Ihr Mikrofon und ggf. auch Ihre Kamera frei.</a:t>
            </a:r>
          </a:p>
          <a:p>
            <a:endParaRPr lang="de-DE" dirty="0">
              <a:solidFill>
                <a:schemeClr val="accent6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824B561-7E88-4D42-AEDA-33D8B0868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35FFE-A610-46ED-A019-987AD8FCDCE6}" type="slidenum">
              <a:rPr lang="de-DE" smtClean="0"/>
              <a:t>5</a:t>
            </a:fld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7C334DF8-ABA6-447E-92CA-0C816DF9B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Wie finde ich mich in den Teilgruppen zurecht?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9E3FE86C-95F6-4AC9-A4B1-79472B48F8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957" y="860159"/>
            <a:ext cx="2532297" cy="1225596"/>
          </a:xfrm>
          <a:prstGeom prst="rect">
            <a:avLst/>
          </a:prstGeom>
        </p:spPr>
      </p:pic>
      <p:sp>
        <p:nvSpPr>
          <p:cNvPr id="11" name="Textplatzhalter 3">
            <a:extLst>
              <a:ext uri="{FF2B5EF4-FFF2-40B4-BE49-F238E27FC236}">
                <a16:creationId xmlns:a16="http://schemas.microsoft.com/office/drawing/2014/main" id="{03CADD73-1E63-4CA4-A12C-0144A1A5D11E}"/>
              </a:ext>
            </a:extLst>
          </p:cNvPr>
          <p:cNvSpPr txBox="1">
            <a:spLocks/>
          </p:cNvSpPr>
          <p:nvPr/>
        </p:nvSpPr>
        <p:spPr>
          <a:xfrm>
            <a:off x="354724" y="3026280"/>
            <a:ext cx="3895299" cy="317871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accent6"/>
                </a:solidFill>
              </a:rPr>
              <a:t>Über </a:t>
            </a:r>
            <a:r>
              <a:rPr lang="de-DE" b="1" dirty="0">
                <a:solidFill>
                  <a:schemeClr val="accent6"/>
                </a:solidFill>
              </a:rPr>
              <a:t>„Um Hilfe bitten“</a:t>
            </a:r>
            <a:r>
              <a:rPr lang="de-DE" dirty="0">
                <a:solidFill>
                  <a:schemeClr val="accent6"/>
                </a:solidFill>
              </a:rPr>
              <a:t> können Sie die Unterstützung der Moderation anfordern. Bitte haben Sie ein wenig Geduld, es wird eine Person zu Ihrem Gespräch dazu kommen, um Fragen zu beantworten.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accent6"/>
                </a:solidFill>
              </a:rPr>
              <a:t>Die </a:t>
            </a:r>
            <a:r>
              <a:rPr lang="de-DE" b="1" dirty="0">
                <a:solidFill>
                  <a:schemeClr val="accent6"/>
                </a:solidFill>
              </a:rPr>
              <a:t>Sitzungszeit</a:t>
            </a:r>
            <a:r>
              <a:rPr lang="de-DE" dirty="0">
                <a:solidFill>
                  <a:schemeClr val="accent6"/>
                </a:solidFill>
              </a:rPr>
              <a:t> zeigt die Arbeitszeit in der Gruppe an. Läuft sie rückwärts bzw. als Countdown werden Sie automatisch in den Hauptraum zurückgeführt.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>
              <a:solidFill>
                <a:schemeClr val="accent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accent6"/>
                </a:solidFill>
              </a:rPr>
              <a:t>Über den </a:t>
            </a:r>
            <a:r>
              <a:rPr lang="de-DE" b="1" dirty="0">
                <a:solidFill>
                  <a:schemeClr val="accent6"/>
                </a:solidFill>
              </a:rPr>
              <a:t>roten Button</a:t>
            </a:r>
            <a:r>
              <a:rPr lang="de-DE" dirty="0">
                <a:solidFill>
                  <a:schemeClr val="accent6"/>
                </a:solidFill>
              </a:rPr>
              <a:t>, können Sie die Teilgruppen-Sitzung vorzeitig beenden und wieder in den Hauptraum zurückkehren oder die Veranstaltung beenden, indem Sie das Meeting verlassen.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C53422EE-C643-4E17-BDB1-A3C4309BFE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741" y="2994348"/>
            <a:ext cx="3841042" cy="181171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AB772ABB-C880-4642-96F3-CBA37A4B7AF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301" y="5146817"/>
            <a:ext cx="2837145" cy="1126752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39CCEC5C-E1F0-42AF-81B6-DA394D9974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46918" y="5428224"/>
            <a:ext cx="632515" cy="685859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CEDB0713-1529-475B-9BE7-14F64A8B441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06" y="2278566"/>
            <a:ext cx="2312192" cy="323821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BD5A7FE4-3DFC-4E0B-9542-63F3C5B5BED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93793" y="2250959"/>
            <a:ext cx="2375023" cy="312503"/>
          </a:xfrm>
          <a:prstGeom prst="rect">
            <a:avLst/>
          </a:prstGeom>
        </p:spPr>
      </p:pic>
      <p:pic>
        <p:nvPicPr>
          <p:cNvPr id="22" name="Grafik 21" descr="Linienpfeil: Leichte Kurve">
            <a:extLst>
              <a:ext uri="{FF2B5EF4-FFF2-40B4-BE49-F238E27FC236}">
                <a16:creationId xmlns:a16="http://schemas.microsoft.com/office/drawing/2014/main" id="{F27A3E1B-825D-429F-9920-9920464461C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310013" y="2179323"/>
            <a:ext cx="520686" cy="520686"/>
          </a:xfrm>
          <a:prstGeom prst="rect">
            <a:avLst/>
          </a:prstGeom>
        </p:spPr>
      </p:pic>
      <p:pic>
        <p:nvPicPr>
          <p:cNvPr id="26" name="Grafik 25" descr="Trauriges Gesicht ohne Füllung">
            <a:extLst>
              <a:ext uri="{FF2B5EF4-FFF2-40B4-BE49-F238E27FC236}">
                <a16:creationId xmlns:a16="http://schemas.microsoft.com/office/drawing/2014/main" id="{D81E8F98-C954-40E5-A9B7-A6C62530329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825430" y="2207268"/>
            <a:ext cx="432000" cy="432000"/>
          </a:xfrm>
          <a:prstGeom prst="rect">
            <a:avLst/>
          </a:prstGeom>
        </p:spPr>
      </p:pic>
      <p:pic>
        <p:nvPicPr>
          <p:cNvPr id="28" name="Grafik 27" descr="Lachendes Gesicht ohne Füllung">
            <a:extLst>
              <a:ext uri="{FF2B5EF4-FFF2-40B4-BE49-F238E27FC236}">
                <a16:creationId xmlns:a16="http://schemas.microsoft.com/office/drawing/2014/main" id="{C9C9FFD1-EB0D-4819-8CC8-6CBF83130AC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921761" y="2190082"/>
            <a:ext cx="43200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621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CD5F705-2678-491C-BC12-B95D3E93ED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79388" indent="-179388"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rgbClr val="204353"/>
                </a:solidFill>
              </a:rPr>
              <a:t>Das </a:t>
            </a:r>
            <a:r>
              <a:rPr lang="de-DE" sz="1800" b="1" dirty="0">
                <a:solidFill>
                  <a:srgbClr val="204353"/>
                </a:solidFill>
              </a:rPr>
              <a:t>Teilen von Inhalten </a:t>
            </a:r>
            <a:r>
              <a:rPr lang="de-DE" sz="1800" dirty="0">
                <a:solidFill>
                  <a:srgbClr val="204353"/>
                </a:solidFill>
              </a:rPr>
              <a:t>funktioniert über die Funktion „Freigeben“, dort kann das gewünschte Programm oder der gesamte Bildschirm gewählt werden.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rgbClr val="204353"/>
                </a:solidFill>
              </a:rPr>
              <a:t>Wir empfehlen Email-Programme und ähnliches während des Teilens zu schließen, da diese Benachrichtigungen mit privaten Informationen anzeigen können.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endParaRPr lang="de-DE" sz="1800" dirty="0">
              <a:solidFill>
                <a:srgbClr val="204353"/>
              </a:solidFill>
            </a:endParaRP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0990B3A6-FEAF-4EA2-BE93-808D77E5B54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35FFE-A610-46ED-A019-987AD8FCDCE6}" type="slidenum">
              <a:rPr lang="de-DE" smtClean="0"/>
              <a:t>6</a:t>
            </a:fld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B29827E-F985-4A99-A978-5080AFD46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Wie teile ich meinen Bildschirm (z.B. während einer Gruppenarbeit)?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E702FF1-417C-4DF5-966F-F32D8FE0B2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46" t="5666" r="909" b="-431"/>
          <a:stretch/>
        </p:blipFill>
        <p:spPr>
          <a:xfrm>
            <a:off x="2511978" y="2358254"/>
            <a:ext cx="4329244" cy="3633784"/>
          </a:xfrm>
          <a:prstGeom prst="rect">
            <a:avLst/>
          </a:prstGeom>
          <a:noFill/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Ellipse 13">
            <a:extLst>
              <a:ext uri="{FF2B5EF4-FFF2-40B4-BE49-F238E27FC236}">
                <a16:creationId xmlns:a16="http://schemas.microsoft.com/office/drawing/2014/main" id="{B3A125A6-EE92-46F8-854D-ACBFFAC67114}"/>
              </a:ext>
            </a:extLst>
          </p:cNvPr>
          <p:cNvSpPr/>
          <p:nvPr/>
        </p:nvSpPr>
        <p:spPr bwMode="auto">
          <a:xfrm>
            <a:off x="4311679" y="5519012"/>
            <a:ext cx="729842" cy="610312"/>
          </a:xfrm>
          <a:prstGeom prst="ellipse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F477E5EB-AAD8-4766-B103-BD1D6E5CE379}"/>
              </a:ext>
            </a:extLst>
          </p:cNvPr>
          <p:cNvSpPr/>
          <p:nvPr/>
        </p:nvSpPr>
        <p:spPr bwMode="auto">
          <a:xfrm>
            <a:off x="5578031" y="2903982"/>
            <a:ext cx="985526" cy="947956"/>
          </a:xfrm>
          <a:prstGeom prst="ellipse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A441D729-BF5A-4E39-AD29-3CC41B58E77B}"/>
              </a:ext>
            </a:extLst>
          </p:cNvPr>
          <p:cNvSpPr txBox="1"/>
          <p:nvPr/>
        </p:nvSpPr>
        <p:spPr>
          <a:xfrm>
            <a:off x="4132156" y="6002930"/>
            <a:ext cx="359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accent1"/>
                </a:solidFill>
              </a:rPr>
              <a:t>1.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E252A165-F604-417C-884F-9077CA9EB437}"/>
              </a:ext>
            </a:extLst>
          </p:cNvPr>
          <p:cNvSpPr txBox="1"/>
          <p:nvPr/>
        </p:nvSpPr>
        <p:spPr>
          <a:xfrm>
            <a:off x="5365745" y="2856125"/>
            <a:ext cx="4245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accent1"/>
                </a:solidFill>
              </a:rPr>
              <a:t>2.</a:t>
            </a:r>
          </a:p>
        </p:txBody>
      </p:sp>
    </p:spTree>
    <p:extLst>
      <p:ext uri="{BB962C8B-B14F-4D97-AF65-F5344CB8AC3E}">
        <p14:creationId xmlns:p14="http://schemas.microsoft.com/office/powerpoint/2010/main" val="3330721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rafik 21">
            <a:extLst>
              <a:ext uri="{FF2B5EF4-FFF2-40B4-BE49-F238E27FC236}">
                <a16:creationId xmlns:a16="http://schemas.microsoft.com/office/drawing/2014/main" id="{A419CC77-19CE-476B-A211-39CE1115AE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847" y="693000"/>
            <a:ext cx="1628317" cy="914400"/>
          </a:xfrm>
          <a:prstGeom prst="rect">
            <a:avLst/>
          </a:prstGeom>
        </p:spPr>
      </p:pic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69AA7AD6-53EE-424C-A2D5-1F9001E454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675119"/>
            <a:ext cx="6908915" cy="5628028"/>
          </a:xfrm>
        </p:spPr>
        <p:txBody>
          <a:bodyPr>
            <a:normAutofit fontScale="62500" lnSpcReduction="20000"/>
          </a:bodyPr>
          <a:lstStyle/>
          <a:p>
            <a:r>
              <a:rPr lang="de-DE" dirty="0">
                <a:solidFill>
                  <a:schemeClr val="accent6"/>
                </a:solidFill>
              </a:rPr>
              <a:t>Ideale Voraussetzungen: </a:t>
            </a:r>
          </a:p>
          <a:p>
            <a:pPr marL="457200" indent="-457200">
              <a:buFontTx/>
              <a:buChar char="-"/>
            </a:pPr>
            <a:r>
              <a:rPr lang="de-DE" dirty="0">
                <a:solidFill>
                  <a:schemeClr val="accent6"/>
                </a:solidFill>
              </a:rPr>
              <a:t>Internet per Kabel statt WLAN</a:t>
            </a:r>
          </a:p>
          <a:p>
            <a:pPr marL="457200" indent="-457200">
              <a:buFontTx/>
              <a:buChar char="-"/>
            </a:pPr>
            <a:r>
              <a:rPr lang="de-DE" dirty="0" err="1">
                <a:solidFill>
                  <a:schemeClr val="accent6"/>
                </a:solidFill>
              </a:rPr>
              <a:t>Webex</a:t>
            </a:r>
            <a:r>
              <a:rPr lang="de-DE" dirty="0">
                <a:solidFill>
                  <a:schemeClr val="accent6"/>
                </a:solidFill>
              </a:rPr>
              <a:t> Meeting Desktop App</a:t>
            </a:r>
          </a:p>
          <a:p>
            <a:pPr marL="457200" indent="-457200">
              <a:buFontTx/>
              <a:buChar char="-"/>
            </a:pPr>
            <a:r>
              <a:rPr lang="de-DE" dirty="0">
                <a:solidFill>
                  <a:schemeClr val="accent6"/>
                </a:solidFill>
              </a:rPr>
              <a:t>Headset (ggf. Kamera)</a:t>
            </a:r>
          </a:p>
          <a:p>
            <a:endParaRPr lang="de-DE" dirty="0">
              <a:solidFill>
                <a:schemeClr val="accent6"/>
              </a:solidFill>
            </a:endParaRPr>
          </a:p>
          <a:p>
            <a:r>
              <a:rPr lang="de-DE" dirty="0">
                <a:solidFill>
                  <a:schemeClr val="accent6"/>
                </a:solidFill>
              </a:rPr>
              <a:t>Das Video hängt oder der Ton hakt? </a:t>
            </a:r>
          </a:p>
          <a:p>
            <a:pPr marL="457200" indent="-457200">
              <a:buFont typeface="Wingdings" panose="05000000000000000000" pitchFamily="2" charset="2"/>
              <a:buChar char="à"/>
            </a:pPr>
            <a:r>
              <a:rPr lang="de-DE" dirty="0">
                <a:solidFill>
                  <a:schemeClr val="accent6"/>
                </a:solidFill>
                <a:sym typeface="Wingdings" panose="05000000000000000000" pitchFamily="2" charset="2"/>
              </a:rPr>
              <a:t>schalten Sie zunächst Ihr eigenes Video aus oder beenden Sie andere Programme im Hintergrund</a:t>
            </a:r>
          </a:p>
          <a:p>
            <a:pPr marL="457200" indent="-457200">
              <a:buFont typeface="Wingdings" panose="05000000000000000000" pitchFamily="2" charset="2"/>
              <a:buChar char="à"/>
            </a:pPr>
            <a:r>
              <a:rPr lang="de-DE" dirty="0">
                <a:solidFill>
                  <a:schemeClr val="accent6"/>
                </a:solidFill>
                <a:sym typeface="Wingdings" panose="05000000000000000000" pitchFamily="2" charset="2"/>
              </a:rPr>
              <a:t>versuchen Sie ein Internetverbindung über Kabel statt WLAN herzustellen oder dichter an den WLAN-Router zu gehen</a:t>
            </a:r>
          </a:p>
          <a:p>
            <a:pPr marL="457200" indent="-457200">
              <a:buFont typeface="Wingdings" panose="05000000000000000000" pitchFamily="2" charset="2"/>
              <a:buChar char="à"/>
            </a:pPr>
            <a:endParaRPr lang="de-DE" dirty="0">
              <a:solidFill>
                <a:schemeClr val="accent6"/>
              </a:solidFill>
              <a:sym typeface="Wingdings" panose="05000000000000000000" pitchFamily="2" charset="2"/>
            </a:endParaRPr>
          </a:p>
          <a:p>
            <a:r>
              <a:rPr lang="de-DE" dirty="0">
                <a:solidFill>
                  <a:schemeClr val="accent6"/>
                </a:solidFill>
              </a:rPr>
              <a:t>Bestimmte Schaltflächen werden nicht angezeigt? </a:t>
            </a:r>
            <a:r>
              <a:rPr lang="de-DE" dirty="0">
                <a:solidFill>
                  <a:schemeClr val="accent6"/>
                </a:solidFill>
                <a:sym typeface="Wingdings" panose="05000000000000000000" pitchFamily="2" charset="2"/>
              </a:rPr>
              <a:t>Sie erhalten Fehlermeldungen? Sie werden aus der Sitzung geworfen?</a:t>
            </a:r>
          </a:p>
          <a:p>
            <a:pPr marL="457200" indent="-457200">
              <a:buFont typeface="Wingdings" panose="05000000000000000000" pitchFamily="2" charset="2"/>
              <a:buChar char="à"/>
            </a:pPr>
            <a:r>
              <a:rPr lang="de-DE" dirty="0">
                <a:solidFill>
                  <a:schemeClr val="accent6"/>
                </a:solidFill>
                <a:sym typeface="Wingdings" panose="05000000000000000000" pitchFamily="2" charset="2"/>
              </a:rPr>
              <a:t>starten Sie </a:t>
            </a:r>
            <a:r>
              <a:rPr lang="de-DE" dirty="0" err="1">
                <a:solidFill>
                  <a:schemeClr val="accent6"/>
                </a:solidFill>
                <a:sym typeface="Wingdings" panose="05000000000000000000" pitchFamily="2" charset="2"/>
              </a:rPr>
              <a:t>Webex</a:t>
            </a:r>
            <a:r>
              <a:rPr lang="de-DE" dirty="0">
                <a:solidFill>
                  <a:schemeClr val="accent6"/>
                </a:solidFill>
                <a:sym typeface="Wingdings" panose="05000000000000000000" pitchFamily="2" charset="2"/>
              </a:rPr>
              <a:t> ggf. nochmal neu</a:t>
            </a:r>
          </a:p>
          <a:p>
            <a:pPr marL="457200" indent="-457200">
              <a:buFont typeface="Wingdings" panose="05000000000000000000" pitchFamily="2" charset="2"/>
              <a:buChar char="à"/>
            </a:pPr>
            <a:r>
              <a:rPr lang="de-DE" dirty="0">
                <a:solidFill>
                  <a:schemeClr val="accent6"/>
                </a:solidFill>
                <a:sym typeface="Wingdings" panose="05000000000000000000" pitchFamily="2" charset="2"/>
              </a:rPr>
              <a:t>n</a:t>
            </a:r>
            <a:r>
              <a:rPr lang="de-DE" dirty="0">
                <a:solidFill>
                  <a:schemeClr val="accent6"/>
                </a:solidFill>
              </a:rPr>
              <a:t>ehmen Sie möglichst über die Desktop-App teil; klappt das nicht ggf. Mobilgerät oder (anderen) Browser wählen</a:t>
            </a:r>
          </a:p>
          <a:p>
            <a:pPr marL="457200" indent="-457200">
              <a:buFont typeface="Wingdings" panose="05000000000000000000" pitchFamily="2" charset="2"/>
              <a:buChar char="à"/>
            </a:pPr>
            <a:r>
              <a:rPr lang="de-DE" dirty="0">
                <a:solidFill>
                  <a:schemeClr val="accent6"/>
                </a:solidFill>
              </a:rPr>
              <a:t>machen Sie möglichst einen Screenshot und wenden Sie sich an die Projektleitung oder die ISQ- Hotline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0E3AE852-FB53-4EB2-8AB5-A13C88F8F6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35FFE-A610-46ED-A019-987AD8FCDCE6}" type="slidenum">
              <a:rPr lang="de-DE" smtClean="0"/>
              <a:t>7</a:t>
            </a:fld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82C7928-11C5-4D9A-AED1-20FA9ADFE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Umgang mit technischen Schwierigkeiten</a:t>
            </a:r>
          </a:p>
        </p:txBody>
      </p:sp>
      <p:pic>
        <p:nvPicPr>
          <p:cNvPr id="10" name="Grafik 9" descr="Kopfhörer">
            <a:extLst>
              <a:ext uri="{FF2B5EF4-FFF2-40B4-BE49-F238E27FC236}">
                <a16:creationId xmlns:a16="http://schemas.microsoft.com/office/drawing/2014/main" id="{C5744A63-4379-4C4A-8F03-770874A651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23551" y="626351"/>
            <a:ext cx="914400" cy="914400"/>
          </a:xfrm>
          <a:prstGeom prst="rect">
            <a:avLst/>
          </a:prstGeom>
        </p:spPr>
      </p:pic>
      <p:pic>
        <p:nvPicPr>
          <p:cNvPr id="12" name="Grafik 11" descr="Webcam">
            <a:extLst>
              <a:ext uri="{FF2B5EF4-FFF2-40B4-BE49-F238E27FC236}">
                <a16:creationId xmlns:a16="http://schemas.microsoft.com/office/drawing/2014/main" id="{7AD67815-3BE5-4476-AF0C-66768F8ED8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293750" y="133344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397232"/>
      </p:ext>
    </p:extLst>
  </p:cSld>
  <p:clrMapOvr>
    <a:masterClrMapping/>
  </p:clrMapOvr>
</p:sld>
</file>

<file path=ppt/theme/theme1.xml><?xml version="1.0" encoding="utf-8"?>
<a:theme xmlns:a="http://schemas.openxmlformats.org/drawingml/2006/main" name="Masterfolien_ohne Fußzeile_ISQ_Oktober_2019">
  <a:themeElements>
    <a:clrScheme name="ISQ_Farben">
      <a:dk1>
        <a:sysClr val="windowText" lastClr="000000"/>
      </a:dk1>
      <a:lt1>
        <a:srgbClr val="FFFFFF"/>
      </a:lt1>
      <a:dk2>
        <a:srgbClr val="44546A"/>
      </a:dk2>
      <a:lt2>
        <a:srgbClr val="E7E6E6"/>
      </a:lt2>
      <a:accent1>
        <a:srgbClr val="A71B1E"/>
      </a:accent1>
      <a:accent2>
        <a:srgbClr val="DC282C"/>
      </a:accent2>
      <a:accent3>
        <a:srgbClr val="E35356"/>
      </a:accent3>
      <a:accent4>
        <a:srgbClr val="84B8D0"/>
      </a:accent4>
      <a:accent5>
        <a:srgbClr val="3F85A5"/>
      </a:accent5>
      <a:accent6>
        <a:srgbClr val="1C4558"/>
      </a:accent6>
      <a:hlink>
        <a:srgbClr val="0563C1"/>
      </a:hlink>
      <a:folHlink>
        <a:srgbClr val="954F72"/>
      </a:folHlink>
    </a:clrScheme>
    <a:fontScheme name="ISQ_Schrift">
      <a:majorFont>
        <a:latin typeface="Myriad Pro Cond"/>
        <a:ea typeface=""/>
        <a:cs typeface=""/>
      </a:majorFont>
      <a:minorFont>
        <a:latin typeface="Myriad Pro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SQ-Farben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A71B1E"/>
        </a:accent1>
        <a:accent2>
          <a:srgbClr val="DC282C"/>
        </a:accent2>
        <a:accent3>
          <a:srgbClr val="E35356"/>
        </a:accent3>
        <a:accent4>
          <a:srgbClr val="84B8D0"/>
        </a:accent4>
        <a:accent5>
          <a:srgbClr val="3F85A5"/>
        </a:accent5>
        <a:accent6>
          <a:srgbClr val="1C4558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Q-Office_Design">
        <a:dk1>
          <a:srgbClr val="204354"/>
        </a:dk1>
        <a:lt1>
          <a:srgbClr val="FFFFFF"/>
        </a:lt1>
        <a:dk2>
          <a:srgbClr val="3D879D"/>
        </a:dk2>
        <a:lt2>
          <a:srgbClr val="7B9BA5"/>
        </a:lt2>
        <a:accent1>
          <a:srgbClr val="A61B1E"/>
        </a:accent1>
        <a:accent2>
          <a:srgbClr val="F9E5C3"/>
        </a:accent2>
        <a:accent3>
          <a:srgbClr val="FFFFFF"/>
        </a:accent3>
        <a:accent4>
          <a:srgbClr val="93C0CD"/>
        </a:accent4>
        <a:accent5>
          <a:srgbClr val="DAEDEF"/>
        </a:accent5>
        <a:accent6>
          <a:srgbClr val="2D2D8A"/>
        </a:accent6>
        <a:hlink>
          <a:srgbClr val="006699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Q-Blau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204353"/>
        </a:accent1>
        <a:accent2>
          <a:srgbClr val="3F85A5"/>
        </a:accent2>
        <a:accent3>
          <a:srgbClr val="84B8D0"/>
        </a:accent3>
        <a:accent4>
          <a:srgbClr val="99C4D7"/>
        </a:accent4>
        <a:accent5>
          <a:srgbClr val="C2DCE8"/>
        </a:accent5>
        <a:accent6>
          <a:srgbClr val="E1EDF3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Q-Rot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A61B1E"/>
        </a:accent1>
        <a:accent2>
          <a:srgbClr val="DC282C"/>
        </a:accent2>
        <a:accent3>
          <a:srgbClr val="E35356"/>
        </a:accent3>
        <a:accent4>
          <a:srgbClr val="EA7E81"/>
        </a:accent4>
        <a:accent5>
          <a:srgbClr val="F19BA5"/>
        </a:accent5>
        <a:accent6>
          <a:srgbClr val="F8D4D5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mpetenzstufen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C03A00"/>
        </a:accent1>
        <a:accent2>
          <a:srgbClr val="EDD209"/>
        </a:accent2>
        <a:accent3>
          <a:srgbClr val="C3D69B"/>
        </a:accent3>
        <a:accent4>
          <a:srgbClr val="77933C"/>
        </a:accent4>
        <a:accent5>
          <a:srgbClr val="4F6228"/>
        </a:accent5>
        <a:accent6>
          <a:srgbClr val="808080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fgabenumfelder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FF2943"/>
        </a:accent1>
        <a:accent2>
          <a:srgbClr val="3FC1F3"/>
        </a:accent2>
        <a:accent3>
          <a:srgbClr val="F57C11"/>
        </a:accent3>
        <a:accent4>
          <a:srgbClr val="8CC63E"/>
        </a:accent4>
        <a:accent5>
          <a:srgbClr val="CE60C3"/>
        </a:accent5>
        <a:accent6>
          <a:srgbClr val="808080"/>
        </a:accent6>
        <a:hlink>
          <a:srgbClr val="0563C1"/>
        </a:hlink>
        <a:folHlink>
          <a:srgbClr val="954F7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rlin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002A1F"/>
        </a:accent1>
        <a:accent2>
          <a:srgbClr val="004431"/>
        </a:accent2>
        <a:accent3>
          <a:srgbClr val="005D44"/>
        </a:accent3>
        <a:accent4>
          <a:srgbClr val="007757"/>
        </a:accent4>
        <a:accent5>
          <a:srgbClr val="009069"/>
        </a:accent5>
        <a:accent6>
          <a:srgbClr val="00AA7C"/>
        </a:accent6>
        <a:hlink>
          <a:srgbClr val="0563C1"/>
        </a:hlink>
        <a:folHlink>
          <a:srgbClr val="954F7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andenburg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FB6724"/>
        </a:accent1>
        <a:accent2>
          <a:srgbClr val="FB7924"/>
        </a:accent2>
        <a:accent3>
          <a:srgbClr val="FB8B24"/>
        </a:accent3>
        <a:accent4>
          <a:srgbClr val="FB9D24"/>
        </a:accent4>
        <a:accent5>
          <a:srgbClr val="FBAF24"/>
        </a:accent5>
        <a:accent6>
          <a:srgbClr val="FBC124"/>
        </a:accent6>
        <a:hlink>
          <a:srgbClr val="0563C1"/>
        </a:hlink>
        <a:folHlink>
          <a:srgbClr val="954F7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custClrLst>
    <a:custClr name="ISQ Dunkelblau">
      <a:srgbClr val="204353"/>
    </a:custClr>
    <a:custClr name="ISQ Blau">
      <a:srgbClr val="3F85A5"/>
    </a:custClr>
    <a:custClr name="60% ISQ Blau">
      <a:srgbClr val="84B8D0"/>
    </a:custClr>
    <a:custClr name="50% ISQ Blau">
      <a:srgbClr val="99C4D7"/>
    </a:custClr>
    <a:custClr name="30% ISQ Blau">
      <a:srgbClr val="C2DCE8"/>
    </a:custClr>
    <a:custClr name="15% ISQ Blau">
      <a:srgbClr val="E1EDF3"/>
    </a:custClr>
    <a:custClr name="ISQ Dunkelrot">
      <a:srgbClr val="A61B1E"/>
    </a:custClr>
    <a:custClr name="ISQ Rot">
      <a:srgbClr val="DC282C"/>
    </a:custClr>
    <a:custClr name="60% ISQ Rot">
      <a:srgbClr val="E35356"/>
    </a:custClr>
    <a:custClr name="50% ISQ Rot">
      <a:srgbClr val="EA7E81"/>
    </a:custClr>
    <a:custClr name="30% ISQ Rot">
      <a:srgbClr val="F19BA5"/>
    </a:custClr>
    <a:custClr name="15% ISQ Rot">
      <a:srgbClr val="F8D4D5"/>
    </a:custClr>
    <a:custClr name="Kompetenzstufe I">
      <a:srgbClr val="C03A00"/>
    </a:custClr>
    <a:custClr name="Kompetenzstufe II">
      <a:srgbClr val="EDD209"/>
    </a:custClr>
    <a:custClr name="Kompetenzstufe III">
      <a:srgbClr val="C3D69B"/>
    </a:custClr>
    <a:custClr name="Kompetenzstufe IV">
      <a:srgbClr val="77933C"/>
    </a:custClr>
    <a:custClr name="Kompetenzstufe V">
      <a:srgbClr val="4F6228"/>
    </a:custClr>
    <a:custClr name="F+P Hauptfarbe">
      <a:srgbClr val="FF2943"/>
    </a:custClr>
    <a:custClr name="F+P dunkle Farbe">
      <a:srgbClr val="B21D30"/>
    </a:custClr>
    <a:custClr name="F+P Buchstabe">
      <a:srgbClr val="B02248"/>
    </a:custClr>
    <a:custClr name="U Hauptfarbe">
      <a:srgbClr val="3FC1F3"/>
    </a:custClr>
    <a:custClr name="U dunkle Farbe">
      <a:srgbClr val="2D87AA"/>
    </a:custClr>
    <a:custClr name="U Buchstabe">
      <a:srgbClr val="1293BD"/>
    </a:custClr>
    <a:custClr name="S Hauptfarbe">
      <a:srgbClr val="F57C11"/>
    </a:custClr>
    <a:custClr name="S dunkle Farbe">
      <a:srgbClr val="AA560D"/>
    </a:custClr>
    <a:custClr name="S Buchstabe">
      <a:srgbClr val="DA501F"/>
    </a:custClr>
    <a:custClr name="B Hauptfarbe">
      <a:srgbClr val="8CC63E"/>
    </a:custClr>
    <a:custClr name="B dunkle Farbe">
      <a:srgbClr val="62892C"/>
    </a:custClr>
    <a:custClr name="B Buchstabe">
      <a:srgbClr val="48AB41"/>
    </a:custClr>
    <a:custClr name="K Hauptfarbe">
      <a:srgbClr val="CE60C3"/>
    </a:custClr>
    <a:custClr name="K dunkle Farbe">
      <a:srgbClr val="8F4288"/>
    </a:custClr>
    <a:custClr name="K Buchstabe">
      <a:srgbClr val="9C46A9"/>
    </a:custClr>
    <a:custClr name="Rot_4c">
      <a:srgbClr val="D90000"/>
    </a:custClr>
    <a:custClr name="Petrol_4c">
      <a:srgbClr val="0B474D"/>
    </a:custClr>
    <a:custClr name="helleres Petrol_4c">
      <a:srgbClr val="3EA2A3"/>
    </a:custClr>
    <a:custClr name="hellstes Petrol_4c">
      <a:srgbClr val="BEDDDD"/>
    </a:custClr>
  </a:custClrLst>
  <a:extLst>
    <a:ext uri="{05A4C25C-085E-4340-85A3-A5531E510DB2}">
      <thm15:themeFamily xmlns:thm15="http://schemas.microsoft.com/office/thememl/2012/main" name="Basispräsi.potx" id="{BD23AE49-CB55-4389-A569-BAB0A97FAA9B}" vid="{38FA46CD-E9B7-4824-9087-117C19A9A0B8}"/>
    </a:ext>
  </a:extLst>
</a:theme>
</file>

<file path=ppt/theme/theme2.xml><?xml version="1.0" encoding="utf-8"?>
<a:theme xmlns:a="http://schemas.openxmlformats.org/drawingml/2006/main" name="Masterfolien_mit Fußzeile_ISQ_Oktober_2019">
  <a:themeElements>
    <a:clrScheme name="ISQ_Farben">
      <a:dk1>
        <a:sysClr val="windowText" lastClr="000000"/>
      </a:dk1>
      <a:lt1>
        <a:srgbClr val="FFFFFF"/>
      </a:lt1>
      <a:dk2>
        <a:srgbClr val="44546A"/>
      </a:dk2>
      <a:lt2>
        <a:srgbClr val="E7E6E6"/>
      </a:lt2>
      <a:accent1>
        <a:srgbClr val="A71B1E"/>
      </a:accent1>
      <a:accent2>
        <a:srgbClr val="DC282C"/>
      </a:accent2>
      <a:accent3>
        <a:srgbClr val="E35356"/>
      </a:accent3>
      <a:accent4>
        <a:srgbClr val="84B8D0"/>
      </a:accent4>
      <a:accent5>
        <a:srgbClr val="3F85A5"/>
      </a:accent5>
      <a:accent6>
        <a:srgbClr val="1C4558"/>
      </a:accent6>
      <a:hlink>
        <a:srgbClr val="0563C1"/>
      </a:hlink>
      <a:folHlink>
        <a:srgbClr val="954F72"/>
      </a:folHlink>
    </a:clrScheme>
    <a:fontScheme name="ISQ_Schrift">
      <a:majorFont>
        <a:latin typeface="Myriad Pro Cond"/>
        <a:ea typeface=""/>
        <a:cs typeface=""/>
      </a:majorFont>
      <a:minorFont>
        <a:latin typeface="Myriad Pro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SQ-Farben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A71B1E"/>
        </a:accent1>
        <a:accent2>
          <a:srgbClr val="DC282C"/>
        </a:accent2>
        <a:accent3>
          <a:srgbClr val="E35356"/>
        </a:accent3>
        <a:accent4>
          <a:srgbClr val="84B8D0"/>
        </a:accent4>
        <a:accent5>
          <a:srgbClr val="3F85A5"/>
        </a:accent5>
        <a:accent6>
          <a:srgbClr val="1C4558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Q-Office_Design">
        <a:dk1>
          <a:srgbClr val="204354"/>
        </a:dk1>
        <a:lt1>
          <a:srgbClr val="FFFFFF"/>
        </a:lt1>
        <a:dk2>
          <a:srgbClr val="3D879D"/>
        </a:dk2>
        <a:lt2>
          <a:srgbClr val="7B9BA5"/>
        </a:lt2>
        <a:accent1>
          <a:srgbClr val="A61B1E"/>
        </a:accent1>
        <a:accent2>
          <a:srgbClr val="F9E5C3"/>
        </a:accent2>
        <a:accent3>
          <a:srgbClr val="FFFFFF"/>
        </a:accent3>
        <a:accent4>
          <a:srgbClr val="93C0CD"/>
        </a:accent4>
        <a:accent5>
          <a:srgbClr val="DAEDEF"/>
        </a:accent5>
        <a:accent6>
          <a:srgbClr val="2D2D8A"/>
        </a:accent6>
        <a:hlink>
          <a:srgbClr val="006699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Q-Blau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204353"/>
        </a:accent1>
        <a:accent2>
          <a:srgbClr val="3F85A5"/>
        </a:accent2>
        <a:accent3>
          <a:srgbClr val="84B8D0"/>
        </a:accent3>
        <a:accent4>
          <a:srgbClr val="99C4D7"/>
        </a:accent4>
        <a:accent5>
          <a:srgbClr val="C2DCE8"/>
        </a:accent5>
        <a:accent6>
          <a:srgbClr val="E1EDF3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Q-Rot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A61B1E"/>
        </a:accent1>
        <a:accent2>
          <a:srgbClr val="DC282C"/>
        </a:accent2>
        <a:accent3>
          <a:srgbClr val="E35356"/>
        </a:accent3>
        <a:accent4>
          <a:srgbClr val="EA7E81"/>
        </a:accent4>
        <a:accent5>
          <a:srgbClr val="F19BA5"/>
        </a:accent5>
        <a:accent6>
          <a:srgbClr val="F8D4D5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mpetenzstufen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C03A00"/>
        </a:accent1>
        <a:accent2>
          <a:srgbClr val="EDD209"/>
        </a:accent2>
        <a:accent3>
          <a:srgbClr val="C3D69B"/>
        </a:accent3>
        <a:accent4>
          <a:srgbClr val="77933C"/>
        </a:accent4>
        <a:accent5>
          <a:srgbClr val="4F6228"/>
        </a:accent5>
        <a:accent6>
          <a:srgbClr val="808080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fgabenumfelder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FF2943"/>
        </a:accent1>
        <a:accent2>
          <a:srgbClr val="3FC1F3"/>
        </a:accent2>
        <a:accent3>
          <a:srgbClr val="F57C11"/>
        </a:accent3>
        <a:accent4>
          <a:srgbClr val="8CC63E"/>
        </a:accent4>
        <a:accent5>
          <a:srgbClr val="CE60C3"/>
        </a:accent5>
        <a:accent6>
          <a:srgbClr val="808080"/>
        </a:accent6>
        <a:hlink>
          <a:srgbClr val="0563C1"/>
        </a:hlink>
        <a:folHlink>
          <a:srgbClr val="954F7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rlin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002A1F"/>
        </a:accent1>
        <a:accent2>
          <a:srgbClr val="004431"/>
        </a:accent2>
        <a:accent3>
          <a:srgbClr val="005D44"/>
        </a:accent3>
        <a:accent4>
          <a:srgbClr val="007757"/>
        </a:accent4>
        <a:accent5>
          <a:srgbClr val="009069"/>
        </a:accent5>
        <a:accent6>
          <a:srgbClr val="00AA7C"/>
        </a:accent6>
        <a:hlink>
          <a:srgbClr val="0563C1"/>
        </a:hlink>
        <a:folHlink>
          <a:srgbClr val="954F7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andenburg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FB6724"/>
        </a:accent1>
        <a:accent2>
          <a:srgbClr val="FB7924"/>
        </a:accent2>
        <a:accent3>
          <a:srgbClr val="FB8B24"/>
        </a:accent3>
        <a:accent4>
          <a:srgbClr val="FB9D24"/>
        </a:accent4>
        <a:accent5>
          <a:srgbClr val="FBAF24"/>
        </a:accent5>
        <a:accent6>
          <a:srgbClr val="FBC124"/>
        </a:accent6>
        <a:hlink>
          <a:srgbClr val="0563C1"/>
        </a:hlink>
        <a:folHlink>
          <a:srgbClr val="954F7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custClrLst>
    <a:custClr name="ISQ Dunkelblau">
      <a:srgbClr val="204353"/>
    </a:custClr>
    <a:custClr name="ISQ Blau">
      <a:srgbClr val="3F85A5"/>
    </a:custClr>
    <a:custClr name="60% ISQ Blau">
      <a:srgbClr val="84B8D0"/>
    </a:custClr>
    <a:custClr name="50% ISQ Blau">
      <a:srgbClr val="99C4D7"/>
    </a:custClr>
    <a:custClr name="30% ISQ Blau">
      <a:srgbClr val="C2DCE8"/>
    </a:custClr>
    <a:custClr name="15% ISQ Blau">
      <a:srgbClr val="E1EDF3"/>
    </a:custClr>
    <a:custClr name="ISQ Dunkelrot">
      <a:srgbClr val="A61B1E"/>
    </a:custClr>
    <a:custClr name="ISQ Rot">
      <a:srgbClr val="DC282C"/>
    </a:custClr>
    <a:custClr name="60% ISQ Rot">
      <a:srgbClr val="E35356"/>
    </a:custClr>
    <a:custClr name="50% ISQ Rot">
      <a:srgbClr val="EA7E81"/>
    </a:custClr>
    <a:custClr name="30% ISQ Rot">
      <a:srgbClr val="F19BA5"/>
    </a:custClr>
    <a:custClr name="15% ISQ Rot">
      <a:srgbClr val="F8D4D5"/>
    </a:custClr>
    <a:custClr name="Kompetenzstufe I">
      <a:srgbClr val="C03A00"/>
    </a:custClr>
    <a:custClr name="Kompetenzstufe II">
      <a:srgbClr val="EDD209"/>
    </a:custClr>
    <a:custClr name="Kompetenzstufe III">
      <a:srgbClr val="C3D69B"/>
    </a:custClr>
    <a:custClr name="Kompetenzstufe IV">
      <a:srgbClr val="77933C"/>
    </a:custClr>
    <a:custClr name="Kompetenzstufe V">
      <a:srgbClr val="4F6228"/>
    </a:custClr>
    <a:custClr name="F+P Hauptfarbe">
      <a:srgbClr val="FF2943"/>
    </a:custClr>
    <a:custClr name="F+P dunkle Farbe">
      <a:srgbClr val="B21D30"/>
    </a:custClr>
    <a:custClr name="F+P Buchstabe">
      <a:srgbClr val="B02248"/>
    </a:custClr>
    <a:custClr name="U Hauptfarbe">
      <a:srgbClr val="3FC1F3"/>
    </a:custClr>
    <a:custClr name="U dunkle Farbe">
      <a:srgbClr val="2D87AA"/>
    </a:custClr>
    <a:custClr name="U Buchstabe">
      <a:srgbClr val="1293BD"/>
    </a:custClr>
    <a:custClr name="S Hauptfarbe">
      <a:srgbClr val="F57C11"/>
    </a:custClr>
    <a:custClr name="S dunkle Farbe">
      <a:srgbClr val="AA560D"/>
    </a:custClr>
    <a:custClr name="S Buchstabe">
      <a:srgbClr val="DA501F"/>
    </a:custClr>
    <a:custClr name="B Hauptfarbe">
      <a:srgbClr val="8CC63E"/>
    </a:custClr>
    <a:custClr name="B dunkle Farbe">
      <a:srgbClr val="62892C"/>
    </a:custClr>
    <a:custClr name="B Buchstabe">
      <a:srgbClr val="48AB41"/>
    </a:custClr>
    <a:custClr name="K Hauptfarbe">
      <a:srgbClr val="CE60C3"/>
    </a:custClr>
    <a:custClr name="K dunkle Farbe">
      <a:srgbClr val="8F4288"/>
    </a:custClr>
    <a:custClr name="K Buchstabe">
      <a:srgbClr val="9C46A9"/>
    </a:custClr>
    <a:custClr name="Rot_4c">
      <a:srgbClr val="D90000"/>
    </a:custClr>
    <a:custClr name="Petrol_4c">
      <a:srgbClr val="0B474D"/>
    </a:custClr>
    <a:custClr name="helleres Petrol_4c">
      <a:srgbClr val="3EA2A3"/>
    </a:custClr>
    <a:custClr name="hellstes Petrol_4c">
      <a:srgbClr val="BEDDDD"/>
    </a:custClr>
  </a:custClrLst>
  <a:extLst>
    <a:ext uri="{05A4C25C-085E-4340-85A3-A5531E510DB2}">
      <thm15:themeFamily xmlns:thm15="http://schemas.microsoft.com/office/thememl/2012/main" name="Basispräsi.potx" id="{BD23AE49-CB55-4389-A569-BAB0A97FAA9B}" vid="{4DC5D0D2-A596-4688-AC4C-AB4AD4A29CAB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Vorlage_ISQ-Präsentation_Oktober_2019</Template>
  <TotalTime>0</TotalTime>
  <Words>681</Words>
  <Application>Microsoft Office PowerPoint</Application>
  <PresentationFormat>Bildschirmpräsentation (4:3)</PresentationFormat>
  <Paragraphs>82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7</vt:i4>
      </vt:variant>
    </vt:vector>
  </HeadingPairs>
  <TitlesOfParts>
    <vt:vector size="15" baseType="lpstr">
      <vt:lpstr>Myriad Pro Cond</vt:lpstr>
      <vt:lpstr>Myriad Web Pro</vt:lpstr>
      <vt:lpstr>Arial</vt:lpstr>
      <vt:lpstr>Calibri</vt:lpstr>
      <vt:lpstr>Wingdings</vt:lpstr>
      <vt:lpstr>Myriad Pro</vt:lpstr>
      <vt:lpstr>Masterfolien_ohne Fußzeile_ISQ_Oktober_2019</vt:lpstr>
      <vt:lpstr>Masterfolien_mit Fußzeile_ISQ_Oktober_2019</vt:lpstr>
      <vt:lpstr>Allgemeine Hinweise zu unserer Online-Veranstaltung</vt:lpstr>
      <vt:lpstr>Ich habe eine Frage und wie melde ich mich ?</vt:lpstr>
      <vt:lpstr>Ich kann leider nichts hören – was kann ich tun?</vt:lpstr>
      <vt:lpstr>Wie kann ich eine Audioverbindung mit Webex herstellen?</vt:lpstr>
      <vt:lpstr>Wie finde ich mich in den Teilgruppen zurecht?</vt:lpstr>
      <vt:lpstr>Wie teile ich meinen Bildschirm (z.B. während einer Gruppenarbeit)?</vt:lpstr>
      <vt:lpstr>Umgang mit technischen Schwierigkeiten</vt:lpstr>
    </vt:vector>
  </TitlesOfParts>
  <Company>Freie Universitaet Berlin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9geKi2XZbCy8VqkP</dc:creator>
  <cp:lastModifiedBy>9geKi2XZbCy8VqkP</cp:lastModifiedBy>
  <cp:revision>65</cp:revision>
  <cp:lastPrinted>2019-07-18T11:30:39Z</cp:lastPrinted>
  <dcterms:created xsi:type="dcterms:W3CDTF">2020-08-14T09:55:09Z</dcterms:created>
  <dcterms:modified xsi:type="dcterms:W3CDTF">2021-01-08T17:46:13Z</dcterms:modified>
</cp:coreProperties>
</file>