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2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844" r:id="rId2"/>
    <p:sldId id="2043" r:id="rId3"/>
    <p:sldId id="2050" r:id="rId4"/>
    <p:sldId id="1428" r:id="rId5"/>
    <p:sldId id="2015" r:id="rId6"/>
    <p:sldId id="1910" r:id="rId7"/>
    <p:sldId id="1920" r:id="rId8"/>
    <p:sldId id="1923" r:id="rId9"/>
    <p:sldId id="1924" r:id="rId10"/>
    <p:sldId id="2048" r:id="rId11"/>
    <p:sldId id="2049" r:id="rId12"/>
    <p:sldId id="1926" r:id="rId13"/>
    <p:sldId id="2016" r:id="rId14"/>
    <p:sldId id="1922" r:id="rId15"/>
    <p:sldId id="2020" r:id="rId16"/>
    <p:sldId id="1429" r:id="rId17"/>
    <p:sldId id="2021" r:id="rId18"/>
    <p:sldId id="1430" r:id="rId19"/>
    <p:sldId id="1928" r:id="rId20"/>
    <p:sldId id="2022" r:id="rId21"/>
    <p:sldId id="1932" r:id="rId22"/>
    <p:sldId id="1930" r:id="rId23"/>
    <p:sldId id="1931" r:id="rId24"/>
    <p:sldId id="1927" r:id="rId25"/>
    <p:sldId id="1933" r:id="rId26"/>
    <p:sldId id="1934" r:id="rId27"/>
    <p:sldId id="1991" r:id="rId28"/>
    <p:sldId id="2008" r:id="rId29"/>
    <p:sldId id="1968" r:id="rId30"/>
    <p:sldId id="1919" r:id="rId31"/>
    <p:sldId id="1911" r:id="rId32"/>
    <p:sldId id="2013" r:id="rId33"/>
    <p:sldId id="1916" r:id="rId34"/>
    <p:sldId id="1918" r:id="rId35"/>
    <p:sldId id="1994" r:id="rId36"/>
    <p:sldId id="1917" r:id="rId37"/>
    <p:sldId id="2000" r:id="rId38"/>
    <p:sldId id="1946" r:id="rId39"/>
    <p:sldId id="1945" r:id="rId40"/>
    <p:sldId id="2002" r:id="rId41"/>
    <p:sldId id="2001" r:id="rId42"/>
    <p:sldId id="1940" r:id="rId43"/>
    <p:sldId id="1993" r:id="rId44"/>
    <p:sldId id="2014" r:id="rId45"/>
    <p:sldId id="1938" r:id="rId46"/>
    <p:sldId id="1935" r:id="rId47"/>
    <p:sldId id="1939" r:id="rId48"/>
    <p:sldId id="2010" r:id="rId49"/>
    <p:sldId id="2034" r:id="rId50"/>
    <p:sldId id="2037" r:id="rId51"/>
    <p:sldId id="2017" r:id="rId52"/>
    <p:sldId id="2018" r:id="rId53"/>
    <p:sldId id="1913" r:id="rId54"/>
    <p:sldId id="1936" r:id="rId55"/>
    <p:sldId id="1914" r:id="rId56"/>
    <p:sldId id="1915" r:id="rId57"/>
    <p:sldId id="2023" r:id="rId58"/>
    <p:sldId id="1948" r:id="rId59"/>
    <p:sldId id="2011" r:id="rId60"/>
    <p:sldId id="1955" r:id="rId61"/>
    <p:sldId id="2047" r:id="rId62"/>
    <p:sldId id="1950" r:id="rId63"/>
    <p:sldId id="2003" r:id="rId64"/>
    <p:sldId id="1999" r:id="rId65"/>
    <p:sldId id="1998" r:id="rId66"/>
    <p:sldId id="2038" r:id="rId67"/>
    <p:sldId id="1952" r:id="rId68"/>
    <p:sldId id="2032" r:id="rId69"/>
    <p:sldId id="1834" r:id="rId70"/>
    <p:sldId id="1835" r:id="rId71"/>
    <p:sldId id="2041" r:id="rId72"/>
    <p:sldId id="2040" r:id="rId73"/>
    <p:sldId id="2019" r:id="rId74"/>
    <p:sldId id="2044" r:id="rId75"/>
    <p:sldId id="2051" r:id="rId76"/>
    <p:sldId id="2055" r:id="rId77"/>
    <p:sldId id="843" r:id="rId78"/>
    <p:sldId id="1988" r:id="rId79"/>
    <p:sldId id="1912" r:id="rId80"/>
    <p:sldId id="1943" r:id="rId81"/>
  </p:sldIdLst>
  <p:sldSz cx="9144000" cy="6858000" type="screen4x3"/>
  <p:notesSz cx="6794500" cy="9906000"/>
  <p:custShowLst>
    <p:custShow name="ISQ Institutsdarstellung" id="0">
      <p:sldLst/>
    </p:custShow>
  </p:custShowLst>
  <p:custDataLst>
    <p:tags r:id="rId84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pos="4305">
          <p15:clr>
            <a:srgbClr val="A4A3A4"/>
          </p15:clr>
        </p15:guide>
        <p15:guide id="5" pos="159">
          <p15:clr>
            <a:srgbClr val="A4A3A4"/>
          </p15:clr>
        </p15:guide>
        <p15:guide id="6" pos="5588">
          <p15:clr>
            <a:srgbClr val="A4A3A4"/>
          </p15:clr>
        </p15:guide>
        <p15:guide id="7" pos="2878">
          <p15:clr>
            <a:srgbClr val="A4A3A4"/>
          </p15:clr>
        </p15:guide>
        <p15:guide id="8" pos="20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EAB24D-36EB-7121-4E7B-E2816B87CC03}" name="Schorn, Katharina" initials="SK" userId="S-1-5-21-4253473865-3197154111-2873975343-34086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-Kathrin Gründler" initials="AG" lastIdx="17" clrIdx="0"/>
  <p:cmAuthor id="2" name="Jette Thurow" initials="JT" lastIdx="1" clrIdx="1"/>
  <p:cmAuthor id="3" name="Almuth Meissner" initials="" lastIdx="1" clrIdx="2"/>
  <p:cmAuthor id="4" name="Holder, Katharina" initials="KH" lastIdx="14" clrIdx="3"/>
  <p:cmAuthor id="5" name="Rist, Lea" initials="RL" lastIdx="1" clrIdx="4">
    <p:extLst>
      <p:ext uri="{19B8F6BF-5375-455C-9EA6-DF929625EA0E}">
        <p15:presenceInfo xmlns:p15="http://schemas.microsoft.com/office/powerpoint/2012/main" userId="S-1-5-21-4253473865-3197154111-2873975343-305950" providerId="AD"/>
      </p:ext>
    </p:extLst>
  </p:cmAuthor>
  <p:cmAuthor id="6" name="Steffens, Pauline" initials="SP" lastIdx="1" clrIdx="5">
    <p:extLst>
      <p:ext uri="{19B8F6BF-5375-455C-9EA6-DF929625EA0E}">
        <p15:presenceInfo xmlns:p15="http://schemas.microsoft.com/office/powerpoint/2012/main" userId="S-1-5-21-4253473865-3197154111-2873975343-293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353"/>
    <a:srgbClr val="3F85A5"/>
    <a:srgbClr val="000099"/>
    <a:srgbClr val="CD66FF"/>
    <a:srgbClr val="007742"/>
    <a:srgbClr val="930B18"/>
    <a:srgbClr val="4A5B63"/>
    <a:srgbClr val="204352"/>
    <a:srgbClr val="930A17"/>
    <a:srgbClr val="D81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9" autoAdjust="0"/>
    <p:restoredTop sz="82161" autoAdjust="0"/>
  </p:normalViewPr>
  <p:slideViewPr>
    <p:cSldViewPr>
      <p:cViewPr varScale="1">
        <p:scale>
          <a:sx n="67" d="100"/>
          <a:sy n="67" d="100"/>
        </p:scale>
        <p:origin x="1291" y="48"/>
      </p:cViewPr>
      <p:guideLst>
        <p:guide orient="horz" pos="2160"/>
        <p:guide orient="horz"/>
        <p:guide orient="horz" pos="799"/>
        <p:guide pos="4305"/>
        <p:guide pos="159"/>
        <p:guide pos="5588"/>
        <p:guide pos="2878"/>
        <p:guide pos="2033"/>
      </p:guideLst>
    </p:cSldViewPr>
  </p:slideViewPr>
  <p:outlineViewPr>
    <p:cViewPr>
      <p:scale>
        <a:sx n="33" d="100"/>
        <a:sy n="33" d="100"/>
      </p:scale>
      <p:origin x="0" y="1140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gs" Target="tags/tag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microsoft.com/office/2018/10/relationships/authors" Target="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4393" cy="495069"/>
          </a:xfrm>
          <a:prstGeom prst="rect">
            <a:avLst/>
          </a:prstGeom>
        </p:spPr>
        <p:txBody>
          <a:bodyPr vert="horz" lIns="90853" tIns="45425" rIns="90853" bIns="45425" rtlCol="0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017" y="3"/>
            <a:ext cx="2943300" cy="495069"/>
          </a:xfrm>
          <a:prstGeom prst="rect">
            <a:avLst/>
          </a:prstGeom>
        </p:spPr>
        <p:txBody>
          <a:bodyPr vert="horz" lIns="90853" tIns="45425" rIns="90853" bIns="45425" rtlCol="0"/>
          <a:lstStyle>
            <a:lvl1pPr algn="r" eaLnBrk="1" hangingPunct="1">
              <a:defRPr sz="1100"/>
            </a:lvl1pPr>
          </a:lstStyle>
          <a:p>
            <a:pPr>
              <a:defRPr/>
            </a:pPr>
            <a:fld id="{4C6DB992-EFD0-49CA-BF46-7EC528CB284E}" type="datetimeFigureOut">
              <a:rPr lang="de-DE"/>
              <a:pPr>
                <a:defRPr/>
              </a:pPr>
              <a:t>15.10.2025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10931"/>
            <a:ext cx="2944393" cy="492756"/>
          </a:xfrm>
          <a:prstGeom prst="rect">
            <a:avLst/>
          </a:prstGeom>
        </p:spPr>
        <p:txBody>
          <a:bodyPr vert="horz" lIns="90853" tIns="45425" rIns="90853" bIns="45425" rtlCol="0" anchor="b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017" y="9410931"/>
            <a:ext cx="2943300" cy="492756"/>
          </a:xfrm>
          <a:prstGeom prst="rect">
            <a:avLst/>
          </a:prstGeom>
        </p:spPr>
        <p:txBody>
          <a:bodyPr vert="horz" wrap="square" lIns="90853" tIns="45425" rIns="90853" bIns="45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53177000-32C1-4BBD-B770-282394963A7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3237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3"/>
    </inkml:context>
    <inkml:brush xml:id="br0">
      <inkml:brushProperty name="width" value="0.3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1,'177'0,"7265"0,-7438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4:52.600"/>
    </inkml:context>
    <inkml:brush xml:id="br0">
      <inkml:brushProperty name="width" value="0.3" units="cm"/>
      <inkml:brushProperty name="height" value="0.6" units="cm"/>
      <inkml:brushProperty name="color" value="#B7D5E3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150 300,'3041'0,"-2983"0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56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0,'12174'0,"-12149"0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57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0,'5199'0,"-5167"0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58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1,'3981'0,"-3970"0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59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1,'1987'0,"-1965"0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60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1,'6708'0,"-3539"0,-3141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61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1,'1793'0,"-1767"0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62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1,'7667'0,"-7641"0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63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1,'8215'0,"-8187"0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6:21.664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0,'155'0,"5094"0,-5220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4"/>
    </inkml:context>
    <inkml:brush xml:id="br0">
      <inkml:brushProperty name="width" value="0.3" units="cm"/>
      <inkml:brushProperty name="height" value="0.6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0,'3594'0,"-3575"0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312 29,'-112'-8,"-4"1,70 0,22 3,10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412 228,'-112'-8,"-4"1,70 0,22 3,10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412 228,'-112'-8,"-4"1,70 0,22 3,10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412 228,'-112'-8,"-4"1,70 0,22 3,10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412 228,'-112'-8,"-4"1,70 0,22 3,10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8T09:56:05.324"/>
    </inkml:context>
    <inkml:brush xml:id="br0">
      <inkml:brushProperty name="width" value="0.2" units="cm"/>
      <inkml:brushProperty name="height" value="0.4" units="cm"/>
      <inkml:brushProperty name="color" value="#F4BABB"/>
      <inkml:brushProperty name="tip" value="rectangle"/>
      <inkml:brushProperty name="rasterOp" value="maskPen"/>
      <inkml:brushProperty name="ignorePressure" value="1"/>
    </inkml:brush>
  </inkml:definitions>
  <inkml:trace contextRef="#ctx0" brushRef="#br0">412 228,'-112'-8,"-4"1,70 0,22 3,10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20:13.398"/>
    </inkml:context>
    <inkml:brush xml:id="br0">
      <inkml:brushProperty name="width" value="0.4" units="cm"/>
      <inkml:brushProperty name="height" value="0.8" units="cm"/>
      <inkml:brushProperty name="color" value="#EF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0,'6455'0,"-6430"0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20:13.399"/>
    </inkml:context>
    <inkml:brush xml:id="br0">
      <inkml:brushProperty name="width" value="0.4" units="cm"/>
      <inkml:brushProperty name="height" value="0.8" units="cm"/>
      <inkml:brushProperty name="color" value="#EF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0,'1921'0,"-1908"0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20:13.400"/>
    </inkml:context>
    <inkml:brush xml:id="br0">
      <inkml:brushProperty name="width" value="0.4" units="cm"/>
      <inkml:brushProperty name="height" value="0.8" units="cm"/>
      <inkml:brushProperty name="color" value="#EF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0,'681'0,"-659"0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20:13.401"/>
    </inkml:context>
    <inkml:brush xml:id="br0">
      <inkml:brushProperty name="width" value="0.4" units="cm"/>
      <inkml:brushProperty name="height" value="0.8" units="cm"/>
      <inkml:brushProperty name="color" value="#EF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1,'3873'0,"-3747"0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5"/>
    </inkml:context>
    <inkml:brush xml:id="br0">
      <inkml:brushProperty name="width" value="0.3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0,'208'0,"29"0,91 0,76 0,9687 0,-10072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20:13.404"/>
    </inkml:context>
    <inkml:brush xml:id="br0">
      <inkml:brushProperty name="width" value="0.4" units="cm"/>
      <inkml:brushProperty name="height" value="0.8" units="cm"/>
      <inkml:brushProperty name="color" value="#EF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200 400,'1921'0,"-1908"0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6"/>
    </inkml:context>
    <inkml:brush xml:id="br0">
      <inkml:brushProperty name="width" value="0.4" units="cm"/>
      <inkml:brushProperty name="height" value="0.8" units="cm"/>
      <inkml:brushProperty name="color" value="#C2DCE8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1,'3588'0,"-3563"0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7"/>
    </inkml:context>
    <inkml:brush xml:id="br0">
      <inkml:brushProperty name="width" value="0.3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150 300,'208'0,"29"0,91 0,76 0,9687 0,-10072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1:47.193"/>
    </inkml:context>
    <inkml:brush xml:id="br0">
      <inkml:brushProperty name="width" value="0.3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1,'177'0,"7265"0,-7438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4:52.601"/>
    </inkml:context>
    <inkml:brush xml:id="br0">
      <inkml:brushProperty name="width" value="0.30002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150 300,'12043'0,"-11985"0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4:52.600"/>
    </inkml:context>
    <inkml:brush xml:id="br0">
      <inkml:brushProperty name="width" value="0.3" units="cm"/>
      <inkml:brushProperty name="height" value="0.6" units="cm"/>
      <inkml:brushProperty name="color" value="#B7D5E3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150 300,'3041'0,"-2983"0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1T13:04:52.601"/>
    </inkml:context>
    <inkml:brush xml:id="br0">
      <inkml:brushProperty name="width" value="0.30002" units="cm"/>
      <inkml:brushProperty name="height" value="0.6" units="cm"/>
      <inkml:brushProperty name="color" value="#F2ACAE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150 300,'12043'0,"-11985"0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4393" cy="495069"/>
          </a:xfrm>
          <a:prstGeom prst="rect">
            <a:avLst/>
          </a:prstGeom>
        </p:spPr>
        <p:txBody>
          <a:bodyPr vert="horz" wrap="square" lIns="90835" tIns="45417" rIns="90835" bIns="454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017" y="3"/>
            <a:ext cx="2943300" cy="495069"/>
          </a:xfrm>
          <a:prstGeom prst="rect">
            <a:avLst/>
          </a:prstGeom>
        </p:spPr>
        <p:txBody>
          <a:bodyPr vert="horz" wrap="square" lIns="90835" tIns="45417" rIns="90835" bIns="454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889D7911-381A-4596-953F-32FC1FB72637}" type="datetimeFigureOut">
              <a:rPr lang="de-DE"/>
              <a:pPr>
                <a:defRPr/>
              </a:pPr>
              <a:t>15.10.2025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2950"/>
            <a:ext cx="4946650" cy="3711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5" tIns="45417" rIns="90835" bIns="45417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559" y="4707781"/>
            <a:ext cx="5435382" cy="4455617"/>
          </a:xfrm>
          <a:prstGeom prst="rect">
            <a:avLst/>
          </a:prstGeom>
        </p:spPr>
        <p:txBody>
          <a:bodyPr vert="horz" lIns="90835" tIns="45417" rIns="90835" bIns="45417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10931"/>
            <a:ext cx="2944393" cy="492756"/>
          </a:xfrm>
          <a:prstGeom prst="rect">
            <a:avLst/>
          </a:prstGeom>
        </p:spPr>
        <p:txBody>
          <a:bodyPr vert="horz" wrap="square" lIns="90835" tIns="45417" rIns="90835" bIns="454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017" y="9410931"/>
            <a:ext cx="2943300" cy="492756"/>
          </a:xfrm>
          <a:prstGeom prst="rect">
            <a:avLst/>
          </a:prstGeom>
        </p:spPr>
        <p:txBody>
          <a:bodyPr vert="horz" wrap="square" lIns="90835" tIns="45417" rIns="90835" bIns="454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84EF3232-271B-488F-99C9-B1CBF5488A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9086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B16DD4E1-B961-4B41-BA74-E4D34C3A7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5200C9-0F85-4D35-A18F-667C4A7EFA20}" type="slidenum">
              <a:rPr lang="de-DE" altLang="de-DE" sz="1100">
                <a:cs typeface="Arial" panose="020B0604020202020204" pitchFamily="34" charset="0"/>
              </a:rPr>
              <a:pPr/>
              <a:t>1</a:t>
            </a:fld>
            <a:endParaRPr lang="de-DE" altLang="de-DE" sz="1100">
              <a:cs typeface="Arial" panose="020B0604020202020204" pitchFamily="34" charset="0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665F92B-98D2-4DD3-9CAE-6C7DE0AED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50B31DA-3273-44BC-9935-A1FC8CFC3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dirty="0">
                <a:latin typeface="Arial" panose="020B0604020202020204" pitchFamily="34" charset="0"/>
              </a:rPr>
              <a:t>ANNI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>
            <a:extLst>
              <a:ext uri="{FF2B5EF4-FFF2-40B4-BE49-F238E27FC236}">
                <a16:creationId xmlns:a16="http://schemas.microsoft.com/office/drawing/2014/main" id="{925467B0-C67D-4A87-B9FB-EEC5DDB39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izenplatzhalter 2">
            <a:extLst>
              <a:ext uri="{FF2B5EF4-FFF2-40B4-BE49-F238E27FC236}">
                <a16:creationId xmlns:a16="http://schemas.microsoft.com/office/drawing/2014/main" id="{383E6A49-E5F0-460E-94A7-D9D362288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5603" name="Foliennummernplatzhalter 3">
            <a:extLst>
              <a:ext uri="{FF2B5EF4-FFF2-40B4-BE49-F238E27FC236}">
                <a16:creationId xmlns:a16="http://schemas.microsoft.com/office/drawing/2014/main" id="{731F0270-8C18-4760-B566-81BB658ED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BEFE5-3BEB-464C-B62B-4A3789439709}" type="slidenum">
              <a:rPr lang="de-DE" altLang="de-DE" sz="1100">
                <a:solidFill>
                  <a:srgbClr val="000000"/>
                </a:solidFill>
              </a:rPr>
              <a:pPr/>
              <a:t>35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68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Kompetenzen entwickeln sich dabei nicht unabhängig voneinander, sondern sie beeinflussen</a:t>
            </a: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ihre Entwicklung wechselseitig und bilden schließlich ein tragfähiges arithmetisches</a:t>
            </a: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Netzwerk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209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>
            <a:extLst>
              <a:ext uri="{FF2B5EF4-FFF2-40B4-BE49-F238E27FC236}">
                <a16:creationId xmlns:a16="http://schemas.microsoft.com/office/drawing/2014/main" id="{925467B0-C67D-4A87-B9FB-EEC5DDB39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izenplatzhalter 2">
            <a:extLst>
              <a:ext uri="{FF2B5EF4-FFF2-40B4-BE49-F238E27FC236}">
                <a16:creationId xmlns:a16="http://schemas.microsoft.com/office/drawing/2014/main" id="{383E6A49-E5F0-460E-94A7-D9D362288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5603" name="Foliennummernplatzhalter 3">
            <a:extLst>
              <a:ext uri="{FF2B5EF4-FFF2-40B4-BE49-F238E27FC236}">
                <a16:creationId xmlns:a16="http://schemas.microsoft.com/office/drawing/2014/main" id="{731F0270-8C18-4760-B566-81BB658ED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BEFE5-3BEB-464C-B62B-4A3789439709}" type="slidenum">
              <a:rPr lang="de-DE" altLang="de-DE" sz="1100">
                <a:solidFill>
                  <a:srgbClr val="000000"/>
                </a:solidFill>
              </a:rPr>
              <a:pPr/>
              <a:t>43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8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Folienbildplatzhalter 1">
            <a:extLst>
              <a:ext uri="{FF2B5EF4-FFF2-40B4-BE49-F238E27FC236}">
                <a16:creationId xmlns:a16="http://schemas.microsoft.com/office/drawing/2014/main" id="{6C780D7E-3BB6-40C9-87DA-64B96B76A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izenplatzhalter 2">
            <a:extLst>
              <a:ext uri="{FF2B5EF4-FFF2-40B4-BE49-F238E27FC236}">
                <a16:creationId xmlns:a16="http://schemas.microsoft.com/office/drawing/2014/main" id="{0F066EE0-4FBA-4540-B3A1-37F842F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95235" name="Foliennummernplatzhalter 3">
            <a:extLst>
              <a:ext uri="{FF2B5EF4-FFF2-40B4-BE49-F238E27FC236}">
                <a16:creationId xmlns:a16="http://schemas.microsoft.com/office/drawing/2014/main" id="{C971B34E-34F1-4C43-B374-9F0989169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254927-B8C8-4582-A2D2-601D44C87EEC}" type="slidenum">
              <a:rPr lang="de-DE" altLang="de-DE" sz="1100">
                <a:solidFill>
                  <a:srgbClr val="000000"/>
                </a:solidFill>
              </a:rPr>
              <a:pPr/>
              <a:t>48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7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Folienbildplatzhalter 1">
            <a:extLst>
              <a:ext uri="{FF2B5EF4-FFF2-40B4-BE49-F238E27FC236}">
                <a16:creationId xmlns:a16="http://schemas.microsoft.com/office/drawing/2014/main" id="{6C780D7E-3BB6-40C9-87DA-64B96B76A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izenplatzhalter 2">
            <a:extLst>
              <a:ext uri="{FF2B5EF4-FFF2-40B4-BE49-F238E27FC236}">
                <a16:creationId xmlns:a16="http://schemas.microsoft.com/office/drawing/2014/main" id="{0F066EE0-4FBA-4540-B3A1-37F842F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95235" name="Foliennummernplatzhalter 3">
            <a:extLst>
              <a:ext uri="{FF2B5EF4-FFF2-40B4-BE49-F238E27FC236}">
                <a16:creationId xmlns:a16="http://schemas.microsoft.com/office/drawing/2014/main" id="{C971B34E-34F1-4C43-B374-9F0989169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254927-B8C8-4582-A2D2-601D44C87EEC}" type="slidenum">
              <a:rPr lang="de-DE" altLang="de-DE" sz="1100">
                <a:solidFill>
                  <a:srgbClr val="000000"/>
                </a:solidFill>
              </a:rPr>
              <a:pPr/>
              <a:t>59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29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Folienbildplatzhalter 1">
            <a:extLst>
              <a:ext uri="{FF2B5EF4-FFF2-40B4-BE49-F238E27FC236}">
                <a16:creationId xmlns:a16="http://schemas.microsoft.com/office/drawing/2014/main" id="{6C780D7E-3BB6-40C9-87DA-64B96B76A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izenplatzhalter 2">
            <a:extLst>
              <a:ext uri="{FF2B5EF4-FFF2-40B4-BE49-F238E27FC236}">
                <a16:creationId xmlns:a16="http://schemas.microsoft.com/office/drawing/2014/main" id="{0F066EE0-4FBA-4540-B3A1-37F842F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95235" name="Foliennummernplatzhalter 3">
            <a:extLst>
              <a:ext uri="{FF2B5EF4-FFF2-40B4-BE49-F238E27FC236}">
                <a16:creationId xmlns:a16="http://schemas.microsoft.com/office/drawing/2014/main" id="{C971B34E-34F1-4C43-B374-9F0989169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254927-B8C8-4582-A2D2-601D44C87EEC}" type="slidenum">
              <a:rPr lang="de-DE" altLang="de-DE" sz="1100">
                <a:solidFill>
                  <a:srgbClr val="000000"/>
                </a:solidFill>
              </a:rPr>
              <a:pPr/>
              <a:t>61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12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Folienbildplatzhalter 1">
            <a:extLst>
              <a:ext uri="{FF2B5EF4-FFF2-40B4-BE49-F238E27FC236}">
                <a16:creationId xmlns:a16="http://schemas.microsoft.com/office/drawing/2014/main" id="{6C780D7E-3BB6-40C9-87DA-64B96B76A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izenplatzhalter 2">
            <a:extLst>
              <a:ext uri="{FF2B5EF4-FFF2-40B4-BE49-F238E27FC236}">
                <a16:creationId xmlns:a16="http://schemas.microsoft.com/office/drawing/2014/main" id="{0F066EE0-4FBA-4540-B3A1-37F842F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95235" name="Foliennummernplatzhalter 3">
            <a:extLst>
              <a:ext uri="{FF2B5EF4-FFF2-40B4-BE49-F238E27FC236}">
                <a16:creationId xmlns:a16="http://schemas.microsoft.com/office/drawing/2014/main" id="{C971B34E-34F1-4C43-B374-9F0989169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254927-B8C8-4582-A2D2-601D44C87EEC}" type="slidenum">
              <a:rPr lang="de-DE" altLang="de-DE" sz="1100">
                <a:solidFill>
                  <a:srgbClr val="000000"/>
                </a:solidFill>
              </a:rPr>
              <a:pPr/>
              <a:t>66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52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Folienbildplatzhalter 1">
            <a:extLst>
              <a:ext uri="{FF2B5EF4-FFF2-40B4-BE49-F238E27FC236}">
                <a16:creationId xmlns:a16="http://schemas.microsoft.com/office/drawing/2014/main" id="{F4A285B2-7B3B-4DA2-9B8D-6E1A203409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izenplatzhalter 2">
            <a:extLst>
              <a:ext uri="{FF2B5EF4-FFF2-40B4-BE49-F238E27FC236}">
                <a16:creationId xmlns:a16="http://schemas.microsoft.com/office/drawing/2014/main" id="{03E42599-E029-46E8-B9E6-7390EBB99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119811" name="Foliennummernplatzhalter 3">
            <a:extLst>
              <a:ext uri="{FF2B5EF4-FFF2-40B4-BE49-F238E27FC236}">
                <a16:creationId xmlns:a16="http://schemas.microsoft.com/office/drawing/2014/main" id="{F7D9D766-A27E-419E-9838-952BCDCA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7AA708-F172-4503-900C-3F4A6F48C3AC}" type="slidenum">
              <a:rPr lang="de-DE" altLang="de-DE" sz="1100"/>
              <a:pPr/>
              <a:t>68</a:t>
            </a:fld>
            <a:endParaRPr lang="de-DE" altLang="de-DE" sz="1100"/>
          </a:p>
        </p:txBody>
      </p:sp>
    </p:spTree>
    <p:extLst>
      <p:ext uri="{BB962C8B-B14F-4D97-AF65-F5344CB8AC3E}">
        <p14:creationId xmlns:p14="http://schemas.microsoft.com/office/powerpoint/2010/main" val="2420199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Folienbildplatzhalter 1">
            <a:extLst>
              <a:ext uri="{FF2B5EF4-FFF2-40B4-BE49-F238E27FC236}">
                <a16:creationId xmlns:a16="http://schemas.microsoft.com/office/drawing/2014/main" id="{F4A285B2-7B3B-4DA2-9B8D-6E1A203409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izenplatzhalter 2">
            <a:extLst>
              <a:ext uri="{FF2B5EF4-FFF2-40B4-BE49-F238E27FC236}">
                <a16:creationId xmlns:a16="http://schemas.microsoft.com/office/drawing/2014/main" id="{03E42599-E029-46E8-B9E6-7390EBB99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119811" name="Foliennummernplatzhalter 3">
            <a:extLst>
              <a:ext uri="{FF2B5EF4-FFF2-40B4-BE49-F238E27FC236}">
                <a16:creationId xmlns:a16="http://schemas.microsoft.com/office/drawing/2014/main" id="{F7D9D766-A27E-419E-9838-952BCDCA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7AA708-F172-4503-900C-3F4A6F48C3AC}" type="slidenum">
              <a:rPr lang="de-DE" altLang="de-DE" sz="1100"/>
              <a:pPr/>
              <a:t>69</a:t>
            </a:fld>
            <a:endParaRPr lang="de-DE" altLang="de-DE" sz="1100"/>
          </a:p>
        </p:txBody>
      </p:sp>
    </p:spTree>
    <p:extLst>
      <p:ext uri="{BB962C8B-B14F-4D97-AF65-F5344CB8AC3E}">
        <p14:creationId xmlns:p14="http://schemas.microsoft.com/office/powerpoint/2010/main" val="4117283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Folienbildplatzhalter 1">
            <a:extLst>
              <a:ext uri="{FF2B5EF4-FFF2-40B4-BE49-F238E27FC236}">
                <a16:creationId xmlns:a16="http://schemas.microsoft.com/office/drawing/2014/main" id="{F4A285B2-7B3B-4DA2-9B8D-6E1A203409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izenplatzhalter 2">
            <a:extLst>
              <a:ext uri="{FF2B5EF4-FFF2-40B4-BE49-F238E27FC236}">
                <a16:creationId xmlns:a16="http://schemas.microsoft.com/office/drawing/2014/main" id="{03E42599-E029-46E8-B9E6-7390EBB99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119811" name="Foliennummernplatzhalter 3">
            <a:extLst>
              <a:ext uri="{FF2B5EF4-FFF2-40B4-BE49-F238E27FC236}">
                <a16:creationId xmlns:a16="http://schemas.microsoft.com/office/drawing/2014/main" id="{F7D9D766-A27E-419E-9838-952BCDCA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7AA708-F172-4503-900C-3F4A6F48C3AC}" type="slidenum">
              <a:rPr lang="de-DE" altLang="de-DE" sz="1100"/>
              <a:pPr/>
              <a:t>70</a:t>
            </a:fld>
            <a:endParaRPr lang="de-DE" altLang="de-DE" sz="1100"/>
          </a:p>
        </p:txBody>
      </p:sp>
    </p:spTree>
    <p:extLst>
      <p:ext uri="{BB962C8B-B14F-4D97-AF65-F5344CB8AC3E}">
        <p14:creationId xmlns:p14="http://schemas.microsoft.com/office/powerpoint/2010/main" val="379640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Schritte, die dafür sorgen, dass man </a:t>
            </a:r>
            <a:r>
              <a:rPr lang="de-DE" b="1" dirty="0"/>
              <a:t>effektiv mit den Ergebnissen umgeht</a:t>
            </a:r>
          </a:p>
          <a:p>
            <a:endParaRPr lang="de-DE" dirty="0"/>
          </a:p>
          <a:p>
            <a:r>
              <a:rPr lang="de-DE" dirty="0"/>
              <a:t>das Konzept von ILeA plus sieht schon sehr </a:t>
            </a:r>
            <a:r>
              <a:rPr lang="de-DE" b="1" dirty="0"/>
              <a:t>viel Unterstützungsmaterial vor</a:t>
            </a:r>
            <a:r>
              <a:rPr lang="de-DE" dirty="0"/>
              <a:t>, dies gilt es zu nutzen</a:t>
            </a:r>
          </a:p>
          <a:p>
            <a:endParaRPr lang="de-DE" dirty="0"/>
          </a:p>
          <a:p>
            <a:r>
              <a:rPr lang="de-DE" dirty="0"/>
              <a:t>Ziel: u.a. einen Förderplan gemeinsam schreiben (Ideen finden, sich austauschen)</a:t>
            </a:r>
          </a:p>
          <a:p>
            <a:endParaRPr lang="de-DE" dirty="0"/>
          </a:p>
          <a:p>
            <a:r>
              <a:rPr lang="de-DE" dirty="0"/>
              <a:t>Sehr guter Zeitpunkt: vor den Herbstferien (unterrichtsfreier Zeit)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82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72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726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Folienbildplatzhalter 1">
            <a:extLst>
              <a:ext uri="{FF2B5EF4-FFF2-40B4-BE49-F238E27FC236}">
                <a16:creationId xmlns:a16="http://schemas.microsoft.com/office/drawing/2014/main" id="{6C780D7E-3BB6-40C9-87DA-64B96B76A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izenplatzhalter 2">
            <a:extLst>
              <a:ext uri="{FF2B5EF4-FFF2-40B4-BE49-F238E27FC236}">
                <a16:creationId xmlns:a16="http://schemas.microsoft.com/office/drawing/2014/main" id="{0F066EE0-4FBA-4540-B3A1-37F842F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83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Folienbildplatzhalter 1">
            <a:extLst>
              <a:ext uri="{FF2B5EF4-FFF2-40B4-BE49-F238E27FC236}">
                <a16:creationId xmlns:a16="http://schemas.microsoft.com/office/drawing/2014/main" id="{C769E28E-D663-4267-9A6C-333C673AB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6" name="Notizenplatzhalter 2">
            <a:extLst>
              <a:ext uri="{FF2B5EF4-FFF2-40B4-BE49-F238E27FC236}">
                <a16:creationId xmlns:a16="http://schemas.microsoft.com/office/drawing/2014/main" id="{97EEF363-3A7C-4943-800E-53AEB871D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64867" name="Foliennummernplatzhalter 3">
            <a:extLst>
              <a:ext uri="{FF2B5EF4-FFF2-40B4-BE49-F238E27FC236}">
                <a16:creationId xmlns:a16="http://schemas.microsoft.com/office/drawing/2014/main" id="{29A4ECA6-CBA8-4E08-92D1-694457808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2E823C-4498-4D34-95F5-E744039A21BB}" type="slidenum">
              <a:rPr lang="de-DE" altLang="de-DE" sz="1100"/>
              <a:pPr/>
              <a:t>77</a:t>
            </a:fld>
            <a:endParaRPr lang="de-DE" altLang="de-DE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78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2896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79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0943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80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966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447">
              <a:defRPr/>
            </a:pPr>
            <a:r>
              <a:rPr lang="de-DE" dirty="0"/>
              <a:t>Plakate!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ECF7EF8-73AA-F54E-BC80-14BFF122860B}" type="datetime1">
              <a:rPr lang="de-DE" smtClean="0"/>
              <a:t>15.10.2025</a:t>
            </a:fld>
            <a:endParaRPr lang="de-DE"/>
          </a:p>
        </p:txBody>
      </p:sp>
      <p:sp>
        <p:nvSpPr>
          <p:cNvPr id="7" name="Überschrift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SBK-Netzwerktreffen 04.01.2022</a:t>
            </a:r>
          </a:p>
        </p:txBody>
      </p:sp>
    </p:spTree>
    <p:extLst>
      <p:ext uri="{BB962C8B-B14F-4D97-AF65-F5344CB8AC3E}">
        <p14:creationId xmlns:p14="http://schemas.microsoft.com/office/powerpoint/2010/main" val="133065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>
            <a:extLst>
              <a:ext uri="{FF2B5EF4-FFF2-40B4-BE49-F238E27FC236}">
                <a16:creationId xmlns:a16="http://schemas.microsoft.com/office/drawing/2014/main" id="{925467B0-C67D-4A87-B9FB-EEC5DDB39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izenplatzhalter 2">
            <a:extLst>
              <a:ext uri="{FF2B5EF4-FFF2-40B4-BE49-F238E27FC236}">
                <a16:creationId xmlns:a16="http://schemas.microsoft.com/office/drawing/2014/main" id="{383E6A49-E5F0-460E-94A7-D9D362288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5603" name="Foliennummernplatzhalter 3">
            <a:extLst>
              <a:ext uri="{FF2B5EF4-FFF2-40B4-BE49-F238E27FC236}">
                <a16:creationId xmlns:a16="http://schemas.microsoft.com/office/drawing/2014/main" id="{731F0270-8C18-4760-B566-81BB658ED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BEFE5-3BEB-464C-B62B-4A3789439709}" type="slidenum">
              <a:rPr lang="de-DE" altLang="de-DE" sz="1100">
                <a:solidFill>
                  <a:srgbClr val="000000"/>
                </a:solidFill>
              </a:rPr>
              <a:pPr/>
              <a:t>6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Standardisiertes Testverfahren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556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94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800" b="1" dirty="0"/>
              <a:t>Grundvorstellungen entwickeln</a:t>
            </a:r>
          </a:p>
          <a:p>
            <a:pPr marL="0" indent="0">
              <a:buNone/>
            </a:pPr>
            <a:r>
              <a:rPr lang="de-DE" sz="800" dirty="0"/>
              <a:t>Wesentlich für den Erwerb tragfähiger Grundvorstellungen sind der Aufbau und die Festigung des </a:t>
            </a:r>
            <a:r>
              <a:rPr lang="de-DE" sz="800" b="1" dirty="0"/>
              <a:t>kardinalen </a:t>
            </a:r>
            <a:r>
              <a:rPr lang="de-DE" sz="800" dirty="0"/>
              <a:t>und </a:t>
            </a:r>
            <a:r>
              <a:rPr lang="de-DE" sz="800" b="1" dirty="0"/>
              <a:t>ordinalen Zahlverständnisses</a:t>
            </a:r>
            <a:r>
              <a:rPr lang="de-DE" sz="800" dirty="0"/>
              <a:t> sowie des </a:t>
            </a:r>
            <a:r>
              <a:rPr lang="de-DE" sz="800" b="1" dirty="0"/>
              <a:t>Stellenwertverständnisses</a:t>
            </a:r>
            <a:r>
              <a:rPr lang="de-DE" sz="80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3232-271B-488F-99C9-B1CBF5488ACA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312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>
            <a:extLst>
              <a:ext uri="{FF2B5EF4-FFF2-40B4-BE49-F238E27FC236}">
                <a16:creationId xmlns:a16="http://schemas.microsoft.com/office/drawing/2014/main" id="{925467B0-C67D-4A87-B9FB-EEC5DDB39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izenplatzhalter 2">
            <a:extLst>
              <a:ext uri="{FF2B5EF4-FFF2-40B4-BE49-F238E27FC236}">
                <a16:creationId xmlns:a16="http://schemas.microsoft.com/office/drawing/2014/main" id="{383E6A49-E5F0-460E-94A7-D9D362288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5603" name="Foliennummernplatzhalter 3">
            <a:extLst>
              <a:ext uri="{FF2B5EF4-FFF2-40B4-BE49-F238E27FC236}">
                <a16:creationId xmlns:a16="http://schemas.microsoft.com/office/drawing/2014/main" id="{731F0270-8C18-4760-B566-81BB658ED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BEFE5-3BEB-464C-B62B-4A3789439709}" type="slidenum">
              <a:rPr lang="de-DE" altLang="de-DE" sz="1100">
                <a:solidFill>
                  <a:srgbClr val="000000"/>
                </a:solidFill>
              </a:rPr>
              <a:pPr/>
              <a:t>27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27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>
            <a:extLst>
              <a:ext uri="{FF2B5EF4-FFF2-40B4-BE49-F238E27FC236}">
                <a16:creationId xmlns:a16="http://schemas.microsoft.com/office/drawing/2014/main" id="{925467B0-C67D-4A87-B9FB-EEC5DDB39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izenplatzhalter 2">
            <a:extLst>
              <a:ext uri="{FF2B5EF4-FFF2-40B4-BE49-F238E27FC236}">
                <a16:creationId xmlns:a16="http://schemas.microsoft.com/office/drawing/2014/main" id="{383E6A49-E5F0-460E-94A7-D9D362288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5603" name="Foliennummernplatzhalter 3">
            <a:extLst>
              <a:ext uri="{FF2B5EF4-FFF2-40B4-BE49-F238E27FC236}">
                <a16:creationId xmlns:a16="http://schemas.microsoft.com/office/drawing/2014/main" id="{731F0270-8C18-4760-B566-81BB658ED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BEFE5-3BEB-464C-B62B-4A3789439709}" type="slidenum">
              <a:rPr lang="de-DE" altLang="de-DE" sz="1100">
                <a:solidFill>
                  <a:srgbClr val="000000"/>
                </a:solidFill>
              </a:rPr>
              <a:pPr/>
              <a:t>28</a:t>
            </a:fld>
            <a:endParaRPr lang="de-DE" altLang="de-DE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0A72D-DA77-40C8-866A-813726C40D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236811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24842-0C9E-495D-9689-350D3F84011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12343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B076E-F36F-4BBC-93F0-5C71BB5DB25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39472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9413" y="333375"/>
            <a:ext cx="2090737" cy="61912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119813" cy="619125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13ED3-F7AD-41F6-B1ED-08C6F2F1E2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05209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333375"/>
            <a:ext cx="8362950" cy="619125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55E3E-7DB9-4B20-A00F-CE66484C4D5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189238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130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918825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ED35CF5-ECD3-44D1-8E3C-C8DACFE8F1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450" y="6488113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6050"/>
            <a:ext cx="7354888" cy="7016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071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66ACB-EC23-4E6C-9899-B489CA92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01734E-057E-4B22-AECC-674DF30F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F3B877-412D-4D2E-91A0-DCDD69E9D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1F1EF0-6BC6-46D8-AAB3-786FA8AB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3FF19-CE08-428B-97CA-4B67D6EE328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43999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800" y="56975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5B7E-3FDF-4093-8FC8-EBB69AE6A45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013201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1426-373B-4FE1-9095-3B1D21BC80A8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21114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412875"/>
            <a:ext cx="409892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9638" y="1412875"/>
            <a:ext cx="410051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5632E-96C2-42AE-A874-5CE18C79668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16895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27206-50BF-4F20-A378-0859932209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57010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518A3-66A6-4804-AAE3-88A98C6AE4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04213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E8850-815E-48A8-B664-09303D8B8D1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23083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48C08-3D8D-4ADD-8F03-1C276BCD48E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775767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verlauf_hgrau_weis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9144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703FF19-CE08-428B-97CA-4B67D6EE328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0" y="6561138"/>
            <a:ext cx="9144000" cy="323850"/>
          </a:xfrm>
          <a:prstGeom prst="rect">
            <a:avLst/>
          </a:prstGeom>
          <a:solidFill>
            <a:srgbClr val="336C85"/>
          </a:solidFill>
          <a:ln>
            <a:noFill/>
          </a:ln>
          <a:effectLst>
            <a:outerShdw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1032" name="Text Box 9"/>
          <p:cNvSpPr txBox="1">
            <a:spLocks noChangeArrowheads="1"/>
          </p:cNvSpPr>
          <p:nvPr userDrawn="1"/>
        </p:nvSpPr>
        <p:spPr bwMode="auto">
          <a:xfrm>
            <a:off x="4103688" y="6624638"/>
            <a:ext cx="4932362" cy="2444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1000" dirty="0">
                <a:solidFill>
                  <a:schemeClr val="bg1"/>
                </a:solidFill>
              </a:rPr>
              <a:t>Institut für Schulqualität des Landes Berlin e.V.</a:t>
            </a:r>
          </a:p>
        </p:txBody>
      </p:sp>
      <p:sp>
        <p:nvSpPr>
          <p:cNvPr id="1033" name="Text Box 11"/>
          <p:cNvSpPr txBox="1">
            <a:spLocks noChangeArrowheads="1"/>
          </p:cNvSpPr>
          <p:nvPr userDrawn="1"/>
        </p:nvSpPr>
        <p:spPr bwMode="auto">
          <a:xfrm>
            <a:off x="4103687" y="6635750"/>
            <a:ext cx="1441450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000" dirty="0">
                <a:solidFill>
                  <a:schemeClr val="bg1"/>
                </a:solidFill>
              </a:rPr>
              <a:t>|   Folie </a:t>
            </a:r>
            <a:fld id="{6ADB4163-733F-49B6-910C-4260003BD6E3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000" dirty="0">
              <a:solidFill>
                <a:schemeClr val="bg1"/>
              </a:solidFill>
            </a:endParaRPr>
          </a:p>
        </p:txBody>
      </p: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108471" y="6624638"/>
            <a:ext cx="3645966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Web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itchFamily="34" charset="0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chemeClr val="bg1"/>
                </a:solidFill>
                <a:latin typeface="Myriad Web Pro" panose="020B0503030403020204" pitchFamily="34" charset="0"/>
              </a:rPr>
              <a:t>Weiterarbeit mit ILeA plus </a:t>
            </a:r>
            <a:r>
              <a:rPr lang="mr-IN" sz="1000" dirty="0">
                <a:solidFill>
                  <a:schemeClr val="bg1"/>
                </a:solidFill>
                <a:latin typeface="Myriad Web Pro" panose="020B0503030403020204" pitchFamily="34" charset="0"/>
              </a:rPr>
              <a:t>–</a:t>
            </a:r>
            <a:r>
              <a:rPr lang="de-DE" sz="1000" dirty="0">
                <a:solidFill>
                  <a:schemeClr val="bg1"/>
                </a:solidFill>
                <a:latin typeface="Myriad Web Pro" panose="020B0503030403020204" pitchFamily="34" charset="0"/>
              </a:rPr>
              <a:t> Workshop Mathematik 16.10.2025</a:t>
            </a:r>
          </a:p>
        </p:txBody>
      </p:sp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5"/>
            <a:ext cx="735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pic>
        <p:nvPicPr>
          <p:cNvPr id="1036" name="Picture 16" descr="isq_ohne_text_rgbddd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33375"/>
            <a:ext cx="906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12875"/>
            <a:ext cx="83518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7" r:id="rId1"/>
    <p:sldLayoutId id="2147485825" r:id="rId2"/>
    <p:sldLayoutId id="2147485819" r:id="rId3"/>
    <p:sldLayoutId id="2147485798" r:id="rId4"/>
    <p:sldLayoutId id="2147485799" r:id="rId5"/>
    <p:sldLayoutId id="2147485800" r:id="rId6"/>
    <p:sldLayoutId id="2147485801" r:id="rId7"/>
    <p:sldLayoutId id="2147485802" r:id="rId8"/>
    <p:sldLayoutId id="2147485803" r:id="rId9"/>
    <p:sldLayoutId id="2147485804" r:id="rId10"/>
    <p:sldLayoutId id="2147485805" r:id="rId11"/>
    <p:sldLayoutId id="2147485806" r:id="rId12"/>
    <p:sldLayoutId id="2147485807" r:id="rId13"/>
    <p:sldLayoutId id="2147485821" r:id="rId14"/>
    <p:sldLayoutId id="2147485842" r:id="rId15"/>
    <p:sldLayoutId id="2147485843" r:id="rId1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Web Pro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Web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Web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Web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Web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Myriad Web Pro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yriad Web Pro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yriad Web Pro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yriad Web Pro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yriad Web Pro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http://www.pngall.com/mouse-cursor-click-png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hyperlink" Target="https://www.isq-bb.de/ileaplus/" TargetMode="External"/><Relationship Id="rId2" Type="http://schemas.openxmlformats.org/officeDocument/2006/relationships/hyperlink" Target="https://www.isq-bb.de/wordpress/wp-content/uploads/2022/02/ILeAplus-II-Deutsch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ngall.com/mouse-cursor-click-png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isq.berlin/wordpress/wp-content/uploads/2023/11/Fachteil-Mathematik.pdf" TargetMode="Externa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pngall.com/mouse-cursor-click-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00.png"/><Relationship Id="rId4" Type="http://schemas.openxmlformats.org/officeDocument/2006/relationships/image" Target="../media/image270.png"/><Relationship Id="rId9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customXml" Target="../ink/ink8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customXml" Target="../ink/ink10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47.png"/><Relationship Id="rId18" Type="http://schemas.openxmlformats.org/officeDocument/2006/relationships/customXml" Target="../ink/ink18.xml"/><Relationship Id="rId3" Type="http://schemas.openxmlformats.org/officeDocument/2006/relationships/customXml" Target="../ink/ink11.xml"/><Relationship Id="rId21" Type="http://schemas.openxmlformats.org/officeDocument/2006/relationships/image" Target="../media/image51.png"/><Relationship Id="rId7" Type="http://schemas.openxmlformats.org/officeDocument/2006/relationships/image" Target="../media/image440.png"/><Relationship Id="rId12" Type="http://schemas.openxmlformats.org/officeDocument/2006/relationships/customXml" Target="../ink/ink15.xml"/><Relationship Id="rId17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.xml"/><Relationship Id="rId11" Type="http://schemas.openxmlformats.org/officeDocument/2006/relationships/image" Target="../media/image460.png"/><Relationship Id="rId5" Type="http://schemas.openxmlformats.org/officeDocument/2006/relationships/image" Target="../media/image430.png"/><Relationship Id="rId15" Type="http://schemas.openxmlformats.org/officeDocument/2006/relationships/image" Target="../media/image48.png"/><Relationship Id="rId10" Type="http://schemas.openxmlformats.org/officeDocument/2006/relationships/customXml" Target="../ink/ink14.xml"/><Relationship Id="rId19" Type="http://schemas.openxmlformats.org/officeDocument/2006/relationships/image" Target="../media/image50.png"/><Relationship Id="rId9" Type="http://schemas.openxmlformats.org/officeDocument/2006/relationships/image" Target="../media/image450.png"/><Relationship Id="rId14" Type="http://schemas.openxmlformats.org/officeDocument/2006/relationships/customXml" Target="../ink/ink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ulministerium.nrw/system/files/media/document/file/Handreichung_Rechenschwierigkeiten_vermeiden.pdf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5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customXml" Target="../ink/ink21.xml"/><Relationship Id="rId12" Type="http://schemas.openxmlformats.org/officeDocument/2006/relationships/customXml" Target="../ink/ink25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1.png"/><Relationship Id="rId11" Type="http://schemas.openxmlformats.org/officeDocument/2006/relationships/customXml" Target="../ink/ink24.xml"/><Relationship Id="rId5" Type="http://schemas.openxmlformats.org/officeDocument/2006/relationships/customXml" Target="../ink/ink20.xml"/><Relationship Id="rId10" Type="http://schemas.openxmlformats.org/officeDocument/2006/relationships/customXml" Target="../ink/ink23.xml"/><Relationship Id="rId4" Type="http://schemas.openxmlformats.org/officeDocument/2006/relationships/image" Target="../media/image64.png"/><Relationship Id="rId9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720.png"/><Relationship Id="rId3" Type="http://schemas.openxmlformats.org/officeDocument/2006/relationships/customXml" Target="../ink/ink26.xml"/><Relationship Id="rId7" Type="http://schemas.openxmlformats.org/officeDocument/2006/relationships/image" Target="../media/image700.png"/><Relationship Id="rId12" Type="http://schemas.openxmlformats.org/officeDocument/2006/relationships/customXml" Target="../ink/ink30.xml"/><Relationship Id="rId17" Type="http://schemas.openxmlformats.org/officeDocument/2006/relationships/image" Target="../media/image71.png"/><Relationship Id="rId2" Type="http://schemas.openxmlformats.org/officeDocument/2006/relationships/image" Target="../media/image68.png"/><Relationship Id="rId16" Type="http://schemas.openxmlformats.org/officeDocument/2006/relationships/hyperlink" Target="http://www.pngall.com/mouse-cursor-click-png" TargetMode="Externa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7.xml"/><Relationship Id="rId11" Type="http://schemas.openxmlformats.org/officeDocument/2006/relationships/image" Target="../media/image710.png"/><Relationship Id="rId5" Type="http://schemas.openxmlformats.org/officeDocument/2006/relationships/image" Target="../media/image690.png"/><Relationship Id="rId15" Type="http://schemas.openxmlformats.org/officeDocument/2006/relationships/image" Target="../media/image29.png"/><Relationship Id="rId10" Type="http://schemas.openxmlformats.org/officeDocument/2006/relationships/customXml" Target="../ink/ink29.xml"/><Relationship Id="rId9" Type="http://schemas.openxmlformats.org/officeDocument/2006/relationships/image" Target="../media/image680.png"/><Relationship Id="rId1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hyperlink" Target="http://www.pngall.com/mouse-cursor-click-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ildungsserver.berlin-brandenburg.de/fileadmin/bbb/rlp-online/Teil_C/Mathematik/Materialien/Ma_MzDuF_L1__Zahlen_und_Operationen_Gesamt_2023-05.pdf" TargetMode="External"/><Relationship Id="rId7" Type="http://schemas.openxmlformats.org/officeDocument/2006/relationships/hyperlink" Target="http://www.pngall.com/mouse-cursor-click-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bildungsserver.berlin-brandenburg.de/fileadmin/bbb/unterricht/faecher/naturwissenschaften/mint/iMINT-Akademie/iMINT-Grundschule/Mathematik/Rechenkartei/Kartei/iMINT-Kartei-2-Georg_Wionsek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ikas-kompakt.dzlm.de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ildungsserver.berlin-brandenburg.de/fileadmin/bbb/unterricht/faecher/naturwissenschaften/mathematik/Materialien_zur_Diagnose_und_Foerderung_im_Mathematikunterricht/Erfolgreich_rechnen_lernen_WEB_2019_12_20.pdf" TargetMode="Externa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sv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4.0/deed.d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5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sv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ileaplus@isq.berlin" TargetMode="External"/><Relationship Id="rId4" Type="http://schemas.openxmlformats.org/officeDocument/2006/relationships/hyperlink" Target="http://www.isq.berlin/ileaplus/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4.0/deed.d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4.0/deed.d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Tex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560BDFA7-AB23-6297-6939-4A9EAEACB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01" y="-1296965"/>
            <a:ext cx="3875065" cy="3875065"/>
          </a:xfrm>
          <a:prstGeom prst="rect">
            <a:avLst/>
          </a:prstGeom>
        </p:spPr>
      </p:pic>
      <p:sp>
        <p:nvSpPr>
          <p:cNvPr id="11265" name="Rectangle 3">
            <a:extLst>
              <a:ext uri="{FF2B5EF4-FFF2-40B4-BE49-F238E27FC236}">
                <a16:creationId xmlns:a16="http://schemas.microsoft.com/office/drawing/2014/main" id="{94C3CBC6-870F-4D4F-98C1-B6D9AAFB6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1325"/>
            <a:ext cx="9144000" cy="3883025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C0C0C0"/>
              </a:solidFill>
              <a:latin typeface="Calibri" panose="020F0502020204030204" pitchFamily="34" charset="0"/>
            </a:endParaRPr>
          </a:p>
        </p:txBody>
      </p:sp>
      <p:sp>
        <p:nvSpPr>
          <p:cNvPr id="11266" name="Rectangle 4">
            <a:extLst>
              <a:ext uri="{FF2B5EF4-FFF2-40B4-BE49-F238E27FC236}">
                <a16:creationId xmlns:a16="http://schemas.microsoft.com/office/drawing/2014/main" id="{B591F4F5-99B8-48B3-8314-030193985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7176" name="AutoShape 11">
            <a:extLst>
              <a:ext uri="{FF2B5EF4-FFF2-40B4-BE49-F238E27FC236}">
                <a16:creationId xmlns:a16="http://schemas.microsoft.com/office/drawing/2014/main" id="{76D62065-5C77-45BE-A2D9-2999B2CC3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3" y="1929606"/>
            <a:ext cx="5556250" cy="191928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180000" tIns="270000" rIns="18000" bIns="90000"/>
          <a:lstStyle/>
          <a:p>
            <a:pPr marL="533400" eaLnBrk="1" hangingPunct="1">
              <a:defRPr/>
            </a:pPr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533400" eaLnBrk="1" hangingPunct="1">
              <a:defRPr/>
            </a:pPr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533400" eaLnBrk="1" hangingPunct="1">
              <a:defRPr/>
            </a:pPr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533400" eaLnBrk="1" hangingPunct="1">
              <a:defRPr/>
            </a:pPr>
            <a:endParaRPr lang="de-DE" sz="900" dirty="0">
              <a:solidFill>
                <a:srgbClr val="204353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533400" algn="ctr" eaLnBrk="1" hangingPunct="1">
              <a:defRPr/>
            </a:pPr>
            <a:r>
              <a:rPr lang="de-DE" sz="2400" dirty="0">
                <a:solidFill>
                  <a:srgbClr val="204353"/>
                </a:solidFill>
                <a:ea typeface="MS PGothic" charset="0"/>
                <a:cs typeface="Calibri" panose="020F0502020204030204" pitchFamily="34" charset="0"/>
              </a:rPr>
              <a:t>Fachworkshop Mathematik zur </a:t>
            </a:r>
          </a:p>
          <a:p>
            <a:pPr marL="533400" algn="ctr" eaLnBrk="1" hangingPunct="1">
              <a:defRPr/>
            </a:pPr>
            <a:r>
              <a:rPr lang="de-DE" sz="2400" dirty="0">
                <a:solidFill>
                  <a:srgbClr val="204353"/>
                </a:solidFill>
                <a:ea typeface="MS PGothic" charset="0"/>
                <a:cs typeface="Calibri" panose="020F0502020204030204" pitchFamily="34" charset="0"/>
              </a:rPr>
              <a:t>Weiterarbeit mit ILeA plus</a:t>
            </a:r>
          </a:p>
          <a:p>
            <a:pPr marL="533400" eaLnBrk="1" hangingPunct="1">
              <a:defRPr/>
            </a:pPr>
            <a:endParaRPr lang="de-DE" sz="600" dirty="0">
              <a:solidFill>
                <a:srgbClr val="204353"/>
              </a:solidFill>
              <a:ea typeface="MS PGothic" charset="0"/>
              <a:cs typeface="Calibri" panose="020F0502020204030204" pitchFamily="34" charset="0"/>
            </a:endParaRPr>
          </a:p>
          <a:p>
            <a:pPr marL="533400" eaLnBrk="1" hangingPunct="1">
              <a:defRPr/>
            </a:pPr>
            <a:r>
              <a:rPr lang="de-DE" dirty="0">
                <a:solidFill>
                  <a:srgbClr val="204353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                       </a:t>
            </a:r>
          </a:p>
        </p:txBody>
      </p:sp>
      <p:pic>
        <p:nvPicPr>
          <p:cNvPr id="11272" name="Picture 22" descr="pfeil_rot_rgb">
            <a:extLst>
              <a:ext uri="{FF2B5EF4-FFF2-40B4-BE49-F238E27FC236}">
                <a16:creationId xmlns:a16="http://schemas.microsoft.com/office/drawing/2014/main" id="{ED251A66-84F6-4BB3-932C-7C68DD7A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4433888"/>
            <a:ext cx="3778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Bild 8" descr="Bildschirmfoto 2019-03-07 um 16.01.17.png">
            <a:extLst>
              <a:ext uri="{FF2B5EF4-FFF2-40B4-BE49-F238E27FC236}">
                <a16:creationId xmlns:a16="http://schemas.microsoft.com/office/drawing/2014/main" id="{B7C4D3FD-E2B4-4804-A58A-2C9F20E6F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39" y="2103201"/>
            <a:ext cx="20812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Grafik 1">
            <a:extLst>
              <a:ext uri="{FF2B5EF4-FFF2-40B4-BE49-F238E27FC236}">
                <a16:creationId xmlns:a16="http://schemas.microsoft.com/office/drawing/2014/main" id="{316989C4-CC11-4E94-942F-530B4B15C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7341355" y="730250"/>
            <a:ext cx="154915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2" descr="pfeil_rot_rgb">
            <a:extLst>
              <a:ext uri="{FF2B5EF4-FFF2-40B4-BE49-F238E27FC236}">
                <a16:creationId xmlns:a16="http://schemas.microsoft.com/office/drawing/2014/main" id="{BF0CD5C8-8604-45B8-98FE-5888A155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5524500"/>
            <a:ext cx="3778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feld 14">
            <a:extLst>
              <a:ext uri="{FF2B5EF4-FFF2-40B4-BE49-F238E27FC236}">
                <a16:creationId xmlns:a16="http://schemas.microsoft.com/office/drawing/2014/main" id="{E804BD00-926F-48A5-B999-E05149C1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4338638"/>
            <a:ext cx="365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Tina Holz</a:t>
            </a:r>
            <a:endParaRPr lang="de-DE" altLang="de-DE" sz="1600" dirty="0">
              <a:solidFill>
                <a:schemeClr val="bg1"/>
              </a:solidFill>
              <a:latin typeface="Myriad Web Pro" panose="020B0503030403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Vorhabenleiterin ILeA plus am ISQ</a:t>
            </a:r>
          </a:p>
        </p:txBody>
      </p:sp>
      <p:sp>
        <p:nvSpPr>
          <p:cNvPr id="11277" name="Textfeld 2">
            <a:extLst>
              <a:ext uri="{FF2B5EF4-FFF2-40B4-BE49-F238E27FC236}">
                <a16:creationId xmlns:a16="http://schemas.microsoft.com/office/drawing/2014/main" id="{548A6F1D-0131-4D85-8925-072003AD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5397500"/>
            <a:ext cx="2816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Pauline Steffens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Lehrerin für Ma und </a:t>
            </a:r>
            <a:r>
              <a:rPr lang="de-DE" altLang="de-DE" sz="1600" dirty="0" err="1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Deu</a:t>
            </a:r>
            <a:endParaRPr lang="de-DE" altLang="de-DE" sz="1600" dirty="0">
              <a:solidFill>
                <a:schemeClr val="bg1"/>
              </a:solidFill>
              <a:latin typeface="Myriad Web Pro" panose="020B0503030403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Abgeordnete Lehrerin am ISQ</a:t>
            </a:r>
            <a:endParaRPr lang="de-DE" altLang="de-DE" sz="2400" dirty="0">
              <a:latin typeface="Myriad Web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k 13">
            <a:extLst>
              <a:ext uri="{FF2B5EF4-FFF2-40B4-BE49-F238E27FC236}">
                <a16:creationId xmlns:a16="http://schemas.microsoft.com/office/drawing/2014/main" id="{315AA51A-2679-4198-9467-3BFA923C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32" y="218281"/>
            <a:ext cx="1297377" cy="25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2">
            <a:extLst>
              <a:ext uri="{FF2B5EF4-FFF2-40B4-BE49-F238E27FC236}">
                <a16:creationId xmlns:a16="http://schemas.microsoft.com/office/drawing/2014/main" id="{6A6E349D-11C5-4B7D-9644-F81034E9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0" y="5524500"/>
            <a:ext cx="1839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FU Berlin, Raum L 115</a:t>
            </a:r>
            <a:endParaRPr lang="de-DE" sz="1400" dirty="0">
              <a:solidFill>
                <a:schemeClr val="bg1"/>
              </a:solidFill>
              <a:latin typeface="Myriad Web Pro" panose="020B0503030403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16. Oktober 2025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15:00 – 18:00 Uhr</a:t>
            </a:r>
            <a:endParaRPr lang="de-DE" altLang="de-DE" dirty="0">
              <a:latin typeface="Myriad Web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408477-CE77-45E1-8CBE-6CEC40FD2691}"/>
              </a:ext>
            </a:extLst>
          </p:cNvPr>
          <p:cNvSpPr txBox="1"/>
          <p:nvPr/>
        </p:nvSpPr>
        <p:spPr>
          <a:xfrm>
            <a:off x="8764650" y="65624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04353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Hinweis: </a:t>
            </a:r>
            <a:r>
              <a:rPr lang="de-DE" sz="2000" dirty="0">
                <a:solidFill>
                  <a:srgbClr val="204353"/>
                </a:solidFill>
              </a:rPr>
              <a:t>Nutzung der Ergebnisse für Feedbackgespräche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FA49C8-3B27-420E-9BFA-536B4AF1B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969"/>
            <a:ext cx="8351837" cy="2952229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204353"/>
                </a:solidFill>
              </a:rPr>
              <a:t>Grundschulverordnung (</a:t>
            </a:r>
            <a:r>
              <a:rPr lang="de-DE" b="1" dirty="0" err="1">
                <a:solidFill>
                  <a:srgbClr val="204353"/>
                </a:solidFill>
              </a:rPr>
              <a:t>GsVO</a:t>
            </a:r>
            <a:r>
              <a:rPr lang="de-DE" b="1" dirty="0">
                <a:solidFill>
                  <a:srgbClr val="204353"/>
                </a:solidFill>
              </a:rPr>
              <a:t>) – Teil I:  Allgemeines § 3 (8) – NEU: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4F56E2-B5D9-48C7-A5FF-6DBED7719C94}"/>
              </a:ext>
            </a:extLst>
          </p:cNvPr>
          <p:cNvSpPr txBox="1"/>
          <p:nvPr/>
        </p:nvSpPr>
        <p:spPr>
          <a:xfrm>
            <a:off x="457200" y="1638749"/>
            <a:ext cx="7704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204353"/>
                </a:solidFill>
              </a:rPr>
              <a:t>(8) </a:t>
            </a:r>
            <a:r>
              <a:rPr lang="de-DE" dirty="0"/>
              <a:t> </a:t>
            </a:r>
            <a:r>
              <a:rPr lang="de-DE" dirty="0">
                <a:solidFill>
                  <a:srgbClr val="204353"/>
                </a:solidFill>
              </a:rPr>
              <a:t>Die Klassenlehrerin oder der Klassenlehrer (…) lädt mindestens einmal in jedem Schulhalbjahr jede Schülerin und jeden Schüler sowie die Erziehungsberechtigten zu einem </a:t>
            </a:r>
            <a:r>
              <a:rPr lang="de-DE" b="1" dirty="0">
                <a:solidFill>
                  <a:srgbClr val="204353"/>
                </a:solidFill>
              </a:rPr>
              <a:t>lernprozessbegleitenden Gespräch </a:t>
            </a:r>
            <a:r>
              <a:rPr lang="de-DE" dirty="0">
                <a:solidFill>
                  <a:srgbClr val="204353"/>
                </a:solidFill>
              </a:rPr>
              <a:t>ein.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1AD751-7363-4CED-A3E5-CF0CBBBFF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8" y="2861263"/>
            <a:ext cx="2559382" cy="36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B6C58C-D5B4-4B9D-8426-B08C39E28066}"/>
              </a:ext>
            </a:extLst>
          </p:cNvPr>
          <p:cNvGrpSpPr/>
          <p:nvPr/>
        </p:nvGrpSpPr>
        <p:grpSpPr>
          <a:xfrm>
            <a:off x="3280072" y="2889676"/>
            <a:ext cx="4461504" cy="3605328"/>
            <a:chOff x="3280072" y="2889676"/>
            <a:chExt cx="4461504" cy="360532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9745EEB-E830-4951-9038-3B26B4CF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920" y="2889676"/>
              <a:ext cx="3317808" cy="325237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D10D711-16CB-4B11-B3A4-DD57244633EE}"/>
                </a:ext>
              </a:extLst>
            </p:cNvPr>
            <p:cNvSpPr/>
            <p:nvPr/>
          </p:nvSpPr>
          <p:spPr>
            <a:xfrm>
              <a:off x="3280072" y="6111744"/>
              <a:ext cx="4461504" cy="38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>
                  <a:solidFill>
                    <a:schemeClr val="accent1"/>
                  </a:solidFill>
                </a:rPr>
                <a:t>erhältlich über das Schulportal: https://schulportal.berlin.de/start   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425E3743-3F38-494E-8595-611F5DAA6282}"/>
              </a:ext>
            </a:extLst>
          </p:cNvPr>
          <p:cNvSpPr/>
          <p:nvPr/>
        </p:nvSpPr>
        <p:spPr bwMode="auto">
          <a:xfrm>
            <a:off x="251642" y="6299505"/>
            <a:ext cx="538442" cy="162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E315C58-2E01-4621-9C64-0BF9D3B6F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1185">
            <a:off x="5436652" y="2648067"/>
            <a:ext cx="2540024" cy="36913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5104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Zusatzmaterialien 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Mathe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Portfolio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84F70CB-BE28-4CBB-A81E-213E97508403}"/>
              </a:ext>
            </a:extLst>
          </p:cNvPr>
          <p:cNvGrpSpPr/>
          <p:nvPr/>
        </p:nvGrpSpPr>
        <p:grpSpPr>
          <a:xfrm>
            <a:off x="6847695" y="5634527"/>
            <a:ext cx="2182391" cy="851151"/>
            <a:chOff x="6804248" y="5625244"/>
            <a:chExt cx="2182391" cy="85115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E0C800C-F7CA-4459-AB2F-66DA656D2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608" b="7497"/>
            <a:stretch/>
          </p:blipFill>
          <p:spPr>
            <a:xfrm>
              <a:off x="6804248" y="5625244"/>
              <a:ext cx="2182391" cy="61206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834EDCB-204E-4580-8EA8-B6CD5304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52320" y="5913276"/>
              <a:ext cx="524352" cy="563119"/>
            </a:xfrm>
            <a:prstGeom prst="rect">
              <a:avLst/>
            </a:prstGeom>
          </p:spPr>
        </p:pic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4581CDBC-F9B1-4D3E-90FC-AD2A330BF218}"/>
              </a:ext>
            </a:extLst>
          </p:cNvPr>
          <p:cNvSpPr/>
          <p:nvPr/>
        </p:nvSpPr>
        <p:spPr bwMode="auto">
          <a:xfrm>
            <a:off x="2363180" y="6152421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857B7B9-B785-407B-B33A-E58D95A82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1185">
            <a:off x="654289" y="1474195"/>
            <a:ext cx="3211832" cy="4667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A14E422-ABC9-4593-BCF4-F468AFCBB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1437093"/>
            <a:ext cx="3233004" cy="4689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CBE0B18-02E9-405B-B4A4-53EB5FB02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0248">
            <a:off x="2966233" y="1581506"/>
            <a:ext cx="3229882" cy="4657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84FE76E-8BFF-479B-9A07-414D43195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908" y="1319583"/>
            <a:ext cx="3060867" cy="4422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Abgerundetes Rechteck 14">
            <a:extLst>
              <a:ext uri="{FF2B5EF4-FFF2-40B4-BE49-F238E27FC236}">
                <a16:creationId xmlns:a16="http://schemas.microsoft.com/office/drawing/2014/main" id="{9A2D4ED7-E9A0-4402-99B6-632C31D774F9}"/>
              </a:ext>
            </a:extLst>
          </p:cNvPr>
          <p:cNvSpPr/>
          <p:nvPr/>
        </p:nvSpPr>
        <p:spPr bwMode="auto">
          <a:xfrm>
            <a:off x="5732618" y="1885145"/>
            <a:ext cx="1080120" cy="3653272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6385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>
              <a:solidFill>
                <a:srgbClr val="204353"/>
              </a:solidFill>
            </a:endParaRPr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571D7D50-1300-492D-85EE-9EC6B612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736812"/>
            <a:ext cx="2232025" cy="3122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hlinkClick r:id="rId2"/>
            <a:extLst>
              <a:ext uri="{FF2B5EF4-FFF2-40B4-BE49-F238E27FC236}">
                <a16:creationId xmlns:a16="http://schemas.microsoft.com/office/drawing/2014/main" id="{D4F8F777-7F7A-468F-89FE-54F6B6544B74}"/>
              </a:ext>
            </a:extLst>
          </p:cNvPr>
          <p:cNvSpPr/>
          <p:nvPr/>
        </p:nvSpPr>
        <p:spPr>
          <a:xfrm>
            <a:off x="4887335" y="5696375"/>
            <a:ext cx="42444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3F85A5"/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https://www.isq.berlin/wordpress/wp-content/uploads/2023/11/Fachteil-Mathematik.pdf</a:t>
            </a:r>
            <a:r>
              <a:rPr lang="de-DE" sz="1000" dirty="0">
                <a:solidFill>
                  <a:srgbClr val="3F85A5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8CC541-B85F-497B-BE0B-111D52689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52320" y="5869206"/>
            <a:ext cx="315247" cy="276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444F2CA-58E9-4A88-9329-53FFC7D75354}"/>
              </a:ext>
            </a:extLst>
          </p:cNvPr>
          <p:cNvSpPr/>
          <p:nvPr/>
        </p:nvSpPr>
        <p:spPr bwMode="auto">
          <a:xfrm>
            <a:off x="406786" y="4877629"/>
            <a:ext cx="1453838" cy="4509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800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aus: </a:t>
            </a:r>
            <a:r>
              <a:rPr lang="de-DE" sz="8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Handbuch für Lehrerinnen und Lehrer aus Brandenburg. LISUM (2021)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55789F-9D48-43F7-A5A2-5DE6AB83873C}"/>
              </a:ext>
            </a:extLst>
          </p:cNvPr>
          <p:cNvSpPr/>
          <p:nvPr/>
        </p:nvSpPr>
        <p:spPr>
          <a:xfrm>
            <a:off x="406786" y="5695011"/>
            <a:ext cx="2880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3F85A5"/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https://www.isq.berlin/ileaplus</a:t>
            </a:r>
            <a:r>
              <a:rPr lang="de-DE" sz="1050" dirty="0">
                <a:solidFill>
                  <a:srgbClr val="84B8D0">
                    <a:lumMod val="75000"/>
                  </a:srgbClr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de-DE" sz="1050" dirty="0">
              <a:solidFill>
                <a:srgbClr val="84B8D0">
                  <a:lumMod val="75000"/>
                </a:srgbClr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1D57A6-2646-49E6-AD45-248FB0C060C0}"/>
              </a:ext>
            </a:extLst>
          </p:cNvPr>
          <p:cNvSpPr/>
          <p:nvPr/>
        </p:nvSpPr>
        <p:spPr bwMode="auto">
          <a:xfrm>
            <a:off x="8352420" y="5472402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F2F3F9D-8FC7-47E9-9A9E-5441EBF84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624" y="2181790"/>
            <a:ext cx="2237936" cy="32092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3CD0A2-5188-40BC-834E-ED6BD5592E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4" t="3769" r="2102"/>
          <a:stretch/>
        </p:blipFill>
        <p:spPr>
          <a:xfrm>
            <a:off x="4211960" y="2227080"/>
            <a:ext cx="4820490" cy="31556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7A9A396-3F2C-4F64-90AE-22F2451EDC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71650" y="5757931"/>
            <a:ext cx="315247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2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rcRect t="19643"/>
          <a:stretch/>
        </p:blipFill>
        <p:spPr>
          <a:xfrm>
            <a:off x="323528" y="2060848"/>
            <a:ext cx="8728266" cy="3240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Downloads im ISQ-Portal </a:t>
            </a:r>
            <a:endParaRPr lang="de-DE" dirty="0">
              <a:solidFill>
                <a:srgbClr val="204353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025765-E8FD-4EC3-A688-ADF72645D3BE}"/>
              </a:ext>
            </a:extLst>
          </p:cNvPr>
          <p:cNvSpPr/>
          <p:nvPr/>
        </p:nvSpPr>
        <p:spPr bwMode="auto">
          <a:xfrm>
            <a:off x="2409825" y="2425700"/>
            <a:ext cx="2638425" cy="51276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1D8210-3D82-489C-B92D-22ABB05B8CBE}"/>
              </a:ext>
            </a:extLst>
          </p:cNvPr>
          <p:cNvSpPr/>
          <p:nvPr/>
        </p:nvSpPr>
        <p:spPr bwMode="auto">
          <a:xfrm>
            <a:off x="3419872" y="4679190"/>
            <a:ext cx="5184576" cy="61206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A270BD-AC74-4283-85F3-C2DC173C4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80112" y="4437112"/>
            <a:ext cx="450826" cy="4841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9B46D5-2933-43FB-8509-66D9E7E26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28407" y="3529854"/>
            <a:ext cx="348495" cy="3742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90A8FD-4218-AB65-D15D-22505DB4A1D5}"/>
              </a:ext>
            </a:extLst>
          </p:cNvPr>
          <p:cNvSpPr/>
          <p:nvPr/>
        </p:nvSpPr>
        <p:spPr>
          <a:xfrm>
            <a:off x="899592" y="2708920"/>
            <a:ext cx="432048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F50F86-3ACD-4D87-246C-5A23F560FCE3}"/>
              </a:ext>
            </a:extLst>
          </p:cNvPr>
          <p:cNvSpPr/>
          <p:nvPr/>
        </p:nvSpPr>
        <p:spPr>
          <a:xfrm>
            <a:off x="3702596" y="3180541"/>
            <a:ext cx="432048" cy="1440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1FA205-87B9-6DF6-5C30-90CFE9BA965B}"/>
              </a:ext>
            </a:extLst>
          </p:cNvPr>
          <p:cNvSpPr/>
          <p:nvPr/>
        </p:nvSpPr>
        <p:spPr>
          <a:xfrm>
            <a:off x="4134644" y="3411150"/>
            <a:ext cx="149324" cy="1163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92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49A351-9385-486D-AB3B-64643623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3769" r="2102"/>
          <a:stretch/>
        </p:blipFill>
        <p:spPr>
          <a:xfrm>
            <a:off x="1259632" y="1317288"/>
            <a:ext cx="7020780" cy="4595988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6AE54AF-A8D3-4816-89BA-F70B8D8261A0}"/>
                  </a:ext>
                </a:extLst>
              </p14:cNvPr>
              <p14:cNvContentPartPr/>
              <p14:nvPr/>
            </p14:nvContentPartPr>
            <p14:xfrm>
              <a:off x="1515040" y="2467387"/>
              <a:ext cx="274428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6AE54AF-A8D3-4816-89BA-F70B8D8261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1047" y="2359387"/>
                <a:ext cx="2851906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66B9A3B-7B17-4583-A2B3-6DDCBADCE125}"/>
                  </a:ext>
                </a:extLst>
              </p14:cNvPr>
              <p14:cNvContentPartPr/>
              <p14:nvPr/>
            </p14:nvContentPartPr>
            <p14:xfrm>
              <a:off x="1492348" y="4249884"/>
              <a:ext cx="130104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66B9A3B-7B17-4583-A2B3-6DDCBADCE1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8348" y="4141884"/>
                <a:ext cx="1408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45B7C692-CD2B-4224-AEE4-6CA29650AA9E}"/>
                  </a:ext>
                </a:extLst>
              </p14:cNvPr>
              <p14:cNvContentPartPr/>
              <p14:nvPr/>
            </p14:nvContentPartPr>
            <p14:xfrm>
              <a:off x="2920672" y="3979057"/>
              <a:ext cx="406368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45B7C692-CD2B-4224-AEE4-6CA29650AA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66672" y="3871057"/>
                <a:ext cx="4171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F88BB57-0D8F-42AF-9699-C76D479F6098}"/>
                  </a:ext>
                </a:extLst>
              </p14:cNvPr>
              <p14:cNvContentPartPr/>
              <p14:nvPr/>
            </p14:nvContentPartPr>
            <p14:xfrm>
              <a:off x="1506764" y="3979417"/>
              <a:ext cx="130104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F88BB57-0D8F-42AF-9699-C76D479F60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4764" y="3835417"/>
                <a:ext cx="14446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A1DC488-F065-4680-BF41-CE5461CB2CFC}"/>
                  </a:ext>
                </a:extLst>
              </p14:cNvPr>
              <p14:cNvContentPartPr/>
              <p14:nvPr/>
            </p14:nvContentPartPr>
            <p14:xfrm>
              <a:off x="2920352" y="4249884"/>
              <a:ext cx="3060000" cy="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A1DC488-F065-4680-BF41-CE5461CB2C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9689" y="4249884"/>
                <a:ext cx="3141054" cy="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C53D69B9-6EB5-4916-B99F-D9CA9D7C94B1}"/>
              </a:ext>
            </a:extLst>
          </p:cNvPr>
          <p:cNvSpPr/>
          <p:nvPr/>
        </p:nvSpPr>
        <p:spPr bwMode="auto">
          <a:xfrm>
            <a:off x="7848364" y="5924516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</p:spTree>
    <p:extLst>
      <p:ext uri="{BB962C8B-B14F-4D97-AF65-F5344CB8AC3E}">
        <p14:creationId xmlns:p14="http://schemas.microsoft.com/office/powerpoint/2010/main" val="3933020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49A351-9385-486D-AB3B-64643623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3769" r="2102"/>
          <a:stretch/>
        </p:blipFill>
        <p:spPr>
          <a:xfrm>
            <a:off x="1259632" y="1317288"/>
            <a:ext cx="7020780" cy="4595988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6AE54AF-A8D3-4816-89BA-F70B8D8261A0}"/>
                  </a:ext>
                </a:extLst>
              </p14:cNvPr>
              <p14:cNvContentPartPr/>
              <p14:nvPr/>
            </p14:nvContentPartPr>
            <p14:xfrm>
              <a:off x="1515040" y="2467387"/>
              <a:ext cx="274428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6AE54AF-A8D3-4816-89BA-F70B8D8261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1047" y="2359387"/>
                <a:ext cx="2851906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C53D69B9-6EB5-4916-B99F-D9CA9D7C94B1}"/>
              </a:ext>
            </a:extLst>
          </p:cNvPr>
          <p:cNvSpPr/>
          <p:nvPr/>
        </p:nvSpPr>
        <p:spPr bwMode="auto">
          <a:xfrm>
            <a:off x="7848364" y="5924516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</p:spTree>
    <p:extLst>
      <p:ext uri="{BB962C8B-B14F-4D97-AF65-F5344CB8AC3E}">
        <p14:creationId xmlns:p14="http://schemas.microsoft.com/office/powerpoint/2010/main" val="369239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58B9F-7AAF-4BD4-8C6E-3BC758D8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>
              <a:solidFill>
                <a:srgbClr val="4A5B63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3398761-9B58-4071-80B3-053AD72C73B0}"/>
              </a:ext>
            </a:extLst>
          </p:cNvPr>
          <p:cNvSpPr/>
          <p:nvPr/>
        </p:nvSpPr>
        <p:spPr bwMode="auto">
          <a:xfrm>
            <a:off x="513783" y="1812758"/>
            <a:ext cx="7920880" cy="4028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de-DE" sz="1600" b="1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Mathematik: Zielsetzung und Umsetzung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C8F96ED-55A6-4667-A105-41220A1F90B3}"/>
              </a:ext>
            </a:extLst>
          </p:cNvPr>
          <p:cNvSpPr/>
          <p:nvPr/>
        </p:nvSpPr>
        <p:spPr bwMode="auto">
          <a:xfrm>
            <a:off x="557736" y="3671844"/>
            <a:ext cx="7920880" cy="4320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Prozessorientierte Diagnose und Hinweise zu Förderinhalten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6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6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BB3B89D-35CF-46BD-BBB2-621E1DEE05A8}"/>
              </a:ext>
            </a:extLst>
          </p:cNvPr>
          <p:cNvSpPr/>
          <p:nvPr/>
        </p:nvSpPr>
        <p:spPr>
          <a:xfrm>
            <a:off x="611560" y="57332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Hinweise zur Durchführung von </a:t>
            </a:r>
            <a:r>
              <a:rPr lang="de-DE" sz="1600" b="1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ILeA plus</a:t>
            </a:r>
          </a:p>
        </p:txBody>
      </p:sp>
      <p:sp>
        <p:nvSpPr>
          <p:cNvPr id="3" name="Rechteck 2"/>
          <p:cNvSpPr/>
          <p:nvPr/>
        </p:nvSpPr>
        <p:spPr>
          <a:xfrm>
            <a:off x="884417" y="3007397"/>
            <a:ext cx="6768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fehlerhafte Schüler*innen-Lösungen: Hinweis in vielen Fällen auf  zugrunde liegende fehlerhafte Denk-oder Bearbeitungsprozesse</a:t>
            </a:r>
          </a:p>
        </p:txBody>
      </p:sp>
      <p:sp>
        <p:nvSpPr>
          <p:cNvPr id="4" name="Rechteck 3"/>
          <p:cNvSpPr/>
          <p:nvPr/>
        </p:nvSpPr>
        <p:spPr>
          <a:xfrm>
            <a:off x="884417" y="2185065"/>
            <a:ext cx="7813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alle Aufgaben von </a:t>
            </a:r>
            <a:r>
              <a:rPr lang="de-DE" sz="1400" i="1" dirty="0">
                <a:solidFill>
                  <a:schemeClr val="accent1"/>
                </a:solidFill>
              </a:rPr>
              <a:t>ILeA plus</a:t>
            </a:r>
            <a:r>
              <a:rPr lang="de-DE" sz="1400" dirty="0">
                <a:solidFill>
                  <a:schemeClr val="accent1"/>
                </a:solidFill>
              </a:rPr>
              <a:t>: Bezug explizit auf die Inhalte des Rahmenlehrplans </a:t>
            </a:r>
          </a:p>
        </p:txBody>
      </p:sp>
      <p:sp>
        <p:nvSpPr>
          <p:cNvPr id="5" name="Rechteck 4"/>
          <p:cNvSpPr/>
          <p:nvPr/>
        </p:nvSpPr>
        <p:spPr>
          <a:xfrm>
            <a:off x="869065" y="2491707"/>
            <a:ext cx="7936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nur wenige Inhaltsbereiche konnten aufgrund zeitlicher Rahmenbedingungen und der Umsetzbarkeit am Computer nicht umgesetzt werden</a:t>
            </a:r>
          </a:p>
        </p:txBody>
      </p:sp>
      <p:sp>
        <p:nvSpPr>
          <p:cNvPr id="6" name="Rechteck 5"/>
          <p:cNvSpPr/>
          <p:nvPr/>
        </p:nvSpPr>
        <p:spPr>
          <a:xfrm>
            <a:off x="897849" y="4103891"/>
            <a:ext cx="7833520" cy="1315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Hinweise: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auf welcher Datengrundlage der Förderinhalt ausgegeben wird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900" dirty="0">
              <a:solidFill>
                <a:schemeClr val="accent1"/>
              </a:solidFill>
              <a:latin typeface="Myriad Web Pro" panose="020B05030304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warum eine weiterführende Diagnose und Unterstützung in diesem Bereich wichtig für ein erfolgreiches Weiterlernen 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900" dirty="0">
              <a:solidFill>
                <a:schemeClr val="accent1"/>
              </a:solidFill>
              <a:latin typeface="Myriad Web Pro" panose="020B0503030403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wie diese Diagnose und Unterstützung konkret aussehen kann.</a:t>
            </a:r>
          </a:p>
        </p:txBody>
      </p:sp>
    </p:spTree>
    <p:extLst>
      <p:ext uri="{BB962C8B-B14F-4D97-AF65-F5344CB8AC3E}">
        <p14:creationId xmlns:p14="http://schemas.microsoft.com/office/powerpoint/2010/main" val="570573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3" grpId="0"/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49A351-9385-486D-AB3B-64643623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3769" r="2102"/>
          <a:stretch/>
        </p:blipFill>
        <p:spPr>
          <a:xfrm>
            <a:off x="1259632" y="1317288"/>
            <a:ext cx="7020780" cy="45959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53D69B9-6EB5-4916-B99F-D9CA9D7C94B1}"/>
              </a:ext>
            </a:extLst>
          </p:cNvPr>
          <p:cNvSpPr/>
          <p:nvPr/>
        </p:nvSpPr>
        <p:spPr bwMode="auto">
          <a:xfrm>
            <a:off x="7848364" y="5924516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2915816" y="3933056"/>
              <a:ext cx="4356100" cy="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1824" y="3933056"/>
                <a:ext cx="446408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/>
              <p14:cNvContentPartPr/>
              <p14:nvPr/>
            </p14:nvContentPartPr>
            <p14:xfrm>
              <a:off x="1691680" y="3933056"/>
              <a:ext cx="1116013" cy="0"/>
            </p14:xfrm>
          </p:contentPart>
        </mc:Choice>
        <mc:Fallback xmlns="">
          <p:pic>
            <p:nvPicPr>
              <p:cNvPr id="6" name="Freihand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7679" y="3933056"/>
                <a:ext cx="1224014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04505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kumimoji="0" lang="de-DE" altLang="de-DE" sz="240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Bezug zum Rahmenlehrplan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DDDB25-E057-4BE6-BA1F-C62975B11879}"/>
              </a:ext>
            </a:extLst>
          </p:cNvPr>
          <p:cNvSpPr txBox="1"/>
          <p:nvPr/>
        </p:nvSpPr>
        <p:spPr>
          <a:xfrm>
            <a:off x="1494178" y="1458759"/>
            <a:ext cx="3466013" cy="400110"/>
          </a:xfrm>
          <a:prstGeom prst="rect">
            <a:avLst/>
          </a:prstGeom>
          <a:noFill/>
          <a:ln>
            <a:solidFill>
              <a:srgbClr val="3F85A5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Zahlen auffassen u. darstellen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1142B3-DD91-43B2-A763-A4A536BE185D}"/>
              </a:ext>
            </a:extLst>
          </p:cNvPr>
          <p:cNvSpPr txBox="1"/>
          <p:nvPr/>
        </p:nvSpPr>
        <p:spPr>
          <a:xfrm>
            <a:off x="636755" y="3377350"/>
            <a:ext cx="1818126" cy="400110"/>
          </a:xfrm>
          <a:prstGeom prst="rect">
            <a:avLst/>
          </a:prstGeom>
          <a:noFill/>
          <a:ln>
            <a:solidFill>
              <a:srgbClr val="3F85A5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Zahlen ordnen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4A757C-1EEC-491A-9248-5C828B221FF7}"/>
              </a:ext>
            </a:extLst>
          </p:cNvPr>
          <p:cNvSpPr txBox="1"/>
          <p:nvPr/>
        </p:nvSpPr>
        <p:spPr>
          <a:xfrm>
            <a:off x="652230" y="5349930"/>
            <a:ext cx="3563796" cy="400110"/>
          </a:xfrm>
          <a:prstGeom prst="rect">
            <a:avLst/>
          </a:prstGeom>
          <a:noFill/>
          <a:ln>
            <a:solidFill>
              <a:srgbClr val="3F85A5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Zahlbeziehungen beschreiben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49642B-4004-43FC-AB55-C9DEC6525FC6}"/>
              </a:ext>
            </a:extLst>
          </p:cNvPr>
          <p:cNvSpPr txBox="1"/>
          <p:nvPr/>
        </p:nvSpPr>
        <p:spPr>
          <a:xfrm>
            <a:off x="4134644" y="2199183"/>
            <a:ext cx="4215704" cy="400110"/>
          </a:xfrm>
          <a:prstGeom prst="rect">
            <a:avLst/>
          </a:prstGeom>
          <a:noFill/>
          <a:ln>
            <a:solidFill>
              <a:srgbClr val="3F85A5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Operationsvorstellungen entwickeln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901018-BFCC-41A1-999E-5CD6298C60AD}"/>
              </a:ext>
            </a:extLst>
          </p:cNvPr>
          <p:cNvSpPr txBox="1"/>
          <p:nvPr/>
        </p:nvSpPr>
        <p:spPr>
          <a:xfrm>
            <a:off x="4088176" y="3455874"/>
            <a:ext cx="4882887" cy="400110"/>
          </a:xfrm>
          <a:prstGeom prst="rect">
            <a:avLst/>
          </a:prstGeom>
          <a:noFill/>
          <a:ln>
            <a:solidFill>
              <a:srgbClr val="3F85A5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Rechenverfahren u. -strategien anwenden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AD9664-5D3E-42CE-BB61-7D64CE9D9A44}"/>
              </a:ext>
            </a:extLst>
          </p:cNvPr>
          <p:cNvSpPr txBox="1"/>
          <p:nvPr/>
        </p:nvSpPr>
        <p:spPr>
          <a:xfrm>
            <a:off x="1294481" y="2143816"/>
            <a:ext cx="307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Zahlauffassung ZR bis 100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Mengen klicken ZR bis 100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Schnelles Sehen ZR bis 100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Zahlvergleich ZR bis 100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5B78859-C12B-459C-9E04-F352A2A3F336}"/>
              </a:ext>
            </a:extLst>
          </p:cNvPr>
          <p:cNvGrpSpPr/>
          <p:nvPr/>
        </p:nvGrpSpPr>
        <p:grpSpPr>
          <a:xfrm>
            <a:off x="579297" y="2143816"/>
            <a:ext cx="699972" cy="831013"/>
            <a:chOff x="6912260" y="1281290"/>
            <a:chExt cx="1996902" cy="213812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F66A14C-EB40-43F5-BE42-D5A90C4A3E21}"/>
                </a:ext>
              </a:extLst>
            </p:cNvPr>
            <p:cNvGrpSpPr/>
            <p:nvPr/>
          </p:nvGrpSpPr>
          <p:grpSpPr>
            <a:xfrm>
              <a:off x="6912260" y="1281290"/>
              <a:ext cx="1996902" cy="1930293"/>
              <a:chOff x="251520" y="1223419"/>
              <a:chExt cx="1996902" cy="1930293"/>
            </a:xfrm>
          </p:grpSpPr>
          <p:pic>
            <p:nvPicPr>
              <p:cNvPr id="14" name="Grafik 13" descr="Ein Bild, das Text, Screenshot enthält.&#10;&#10;Automatisch generierte Beschreibung">
                <a:extLst>
                  <a:ext uri="{FF2B5EF4-FFF2-40B4-BE49-F238E27FC236}">
                    <a16:creationId xmlns:a16="http://schemas.microsoft.com/office/drawing/2014/main" id="{73407068-1AA4-46F3-9232-F968C8989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4" t="12971" r="-2586" b="34296"/>
              <a:stretch>
                <a:fillRect/>
              </a:stretch>
            </p:blipFill>
            <p:spPr bwMode="auto">
              <a:xfrm>
                <a:off x="251520" y="1223419"/>
                <a:ext cx="1996902" cy="1556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Bild 8" descr="Bildschirmfoto 2019-03-07 um 16.01.17.png">
                <a:extLst>
                  <a:ext uri="{FF2B5EF4-FFF2-40B4-BE49-F238E27FC236}">
                    <a16:creationId xmlns:a16="http://schemas.microsoft.com/office/drawing/2014/main" id="{439DB4CB-DB8C-4879-AF89-EC9F5D6C7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301" y="2691750"/>
                <a:ext cx="126967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F41F1B9-9FDF-4E97-A4AC-A57D0434757F}"/>
                </a:ext>
              </a:extLst>
            </p:cNvPr>
            <p:cNvSpPr/>
            <p:nvPr/>
          </p:nvSpPr>
          <p:spPr bwMode="auto">
            <a:xfrm>
              <a:off x="7145040" y="3301780"/>
              <a:ext cx="1269670" cy="11763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600" dirty="0">
                  <a:solidFill>
                    <a:srgbClr val="2043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Abb.1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BD23720B-241A-46C1-98D2-73884EA92372}"/>
              </a:ext>
            </a:extLst>
          </p:cNvPr>
          <p:cNvSpPr txBox="1"/>
          <p:nvPr/>
        </p:nvSpPr>
        <p:spPr>
          <a:xfrm>
            <a:off x="606318" y="3812449"/>
            <a:ext cx="3594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Anzahlvergleich ZR bis 100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Zahlvergleich ZR bis 100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Zahlauffassung am Zahlenstrahl ZR 100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Zahldarstellung am Zahlenstrahl ZR 100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Nachbarzahlen ‚davor‘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Nachbarzehner ‚davor‘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C80E587-866C-4173-9046-B9971B26056B}"/>
              </a:ext>
            </a:extLst>
          </p:cNvPr>
          <p:cNvSpPr txBox="1"/>
          <p:nvPr/>
        </p:nvSpPr>
        <p:spPr>
          <a:xfrm>
            <a:off x="636755" y="5815049"/>
            <a:ext cx="359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Zahlzerlegung ZR 10  und 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Teilbarkeit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DCDA5F-F393-4009-B018-C7FC88C01048}"/>
              </a:ext>
            </a:extLst>
          </p:cNvPr>
          <p:cNvSpPr txBox="1"/>
          <p:nvPr/>
        </p:nvSpPr>
        <p:spPr>
          <a:xfrm>
            <a:off x="4939115" y="2760150"/>
            <a:ext cx="359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Textaufgabe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Operationsmodell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620CE8A-DF92-48C9-9980-E0BCC60F47F0}"/>
              </a:ext>
            </a:extLst>
          </p:cNvPr>
          <p:cNvSpPr txBox="1"/>
          <p:nvPr/>
        </p:nvSpPr>
        <p:spPr>
          <a:xfrm>
            <a:off x="4987712" y="3931402"/>
            <a:ext cx="359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Einplusminuseins</a:t>
            </a: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Rechnen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A1E73A0-810C-48DC-BBA0-6278F843A0ED}"/>
              </a:ext>
            </a:extLst>
          </p:cNvPr>
          <p:cNvGrpSpPr/>
          <p:nvPr/>
        </p:nvGrpSpPr>
        <p:grpSpPr>
          <a:xfrm>
            <a:off x="442041" y="1099992"/>
            <a:ext cx="713789" cy="1032048"/>
            <a:chOff x="529114" y="1811018"/>
            <a:chExt cx="713789" cy="1032048"/>
          </a:xfrm>
        </p:grpSpPr>
        <p:pic>
          <p:nvPicPr>
            <p:cNvPr id="21" name="Picture 2" descr="Teil C - Mathematik">
              <a:extLst>
                <a:ext uri="{FF2B5EF4-FFF2-40B4-BE49-F238E27FC236}">
                  <a16:creationId xmlns:a16="http://schemas.microsoft.com/office/drawing/2014/main" id="{7027BA70-DB8B-4358-9561-6F73E0411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38" y="1811018"/>
              <a:ext cx="617765" cy="872715"/>
            </a:xfrm>
            <a:prstGeom prst="rect">
              <a:avLst/>
            </a:prstGeom>
            <a:noFill/>
            <a:ln>
              <a:solidFill>
                <a:srgbClr val="3F85A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A17DE77-FAE5-4C47-8ACF-59F39F47BE2E}"/>
                </a:ext>
              </a:extLst>
            </p:cNvPr>
            <p:cNvSpPr/>
            <p:nvPr/>
          </p:nvSpPr>
          <p:spPr bwMode="auto">
            <a:xfrm>
              <a:off x="529114" y="2673282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Abb.5</a:t>
              </a:r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3375B284-F422-4193-984B-7EA7CC58A68C}"/>
              </a:ext>
            </a:extLst>
          </p:cNvPr>
          <p:cNvSpPr/>
          <p:nvPr/>
        </p:nvSpPr>
        <p:spPr bwMode="auto">
          <a:xfrm>
            <a:off x="4820658" y="4747713"/>
            <a:ext cx="3996381" cy="151497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Arbeitsmittel: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Dines-Material        Rechenrahmen           Zahlenstrahl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2FD4BF2-BB45-4F51-A825-F459B445BE5B}"/>
              </a:ext>
            </a:extLst>
          </p:cNvPr>
          <p:cNvGrpSpPr/>
          <p:nvPr/>
        </p:nvGrpSpPr>
        <p:grpSpPr>
          <a:xfrm>
            <a:off x="4987712" y="5212543"/>
            <a:ext cx="926343" cy="1210618"/>
            <a:chOff x="4987712" y="5212543"/>
            <a:chExt cx="926343" cy="1210618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2315AE22-5AA3-4E6B-AF50-B92B5A7D9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712" y="5212543"/>
              <a:ext cx="926343" cy="1057429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142D495-9D3B-4098-86FE-F90E211F8781}"/>
                </a:ext>
              </a:extLst>
            </p:cNvPr>
            <p:cNvSpPr/>
            <p:nvPr/>
          </p:nvSpPr>
          <p:spPr bwMode="auto">
            <a:xfrm>
              <a:off x="4991119" y="6253377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700" dirty="0">
                  <a:solidFill>
                    <a:srgbClr val="2043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Abb.6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FA02864-A632-46A5-8E92-5547310FE3DB}"/>
              </a:ext>
            </a:extLst>
          </p:cNvPr>
          <p:cNvGrpSpPr/>
          <p:nvPr/>
        </p:nvGrpSpPr>
        <p:grpSpPr>
          <a:xfrm>
            <a:off x="5975100" y="5263680"/>
            <a:ext cx="812724" cy="1154545"/>
            <a:chOff x="5975100" y="5263680"/>
            <a:chExt cx="812724" cy="115454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591AB04-6F6A-4140-B790-2D14AAAC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5100" y="5263680"/>
              <a:ext cx="812724" cy="920065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EC7F433-2B50-497D-BD0E-669CE01504D0}"/>
                </a:ext>
              </a:extLst>
            </p:cNvPr>
            <p:cNvSpPr/>
            <p:nvPr/>
          </p:nvSpPr>
          <p:spPr bwMode="auto">
            <a:xfrm>
              <a:off x="6112225" y="6248441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700" dirty="0">
                  <a:solidFill>
                    <a:srgbClr val="2043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Abb.7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F749145-457D-4B00-A1D5-CE89B144CD00}"/>
              </a:ext>
            </a:extLst>
          </p:cNvPr>
          <p:cNvGrpSpPr/>
          <p:nvPr/>
        </p:nvGrpSpPr>
        <p:grpSpPr>
          <a:xfrm>
            <a:off x="6864838" y="5214520"/>
            <a:ext cx="1982723" cy="1171609"/>
            <a:chOff x="6864838" y="5214520"/>
            <a:chExt cx="1982723" cy="1171609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158ABB2-0DFB-400A-93B4-75402C5B9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4838" y="5214520"/>
              <a:ext cx="1982723" cy="536987"/>
            </a:xfrm>
            <a:prstGeom prst="rect">
              <a:avLst/>
            </a:prstGeom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A33AD94D-33F2-4707-9298-7EA0C71D0FBE}"/>
                </a:ext>
              </a:extLst>
            </p:cNvPr>
            <p:cNvSpPr/>
            <p:nvPr/>
          </p:nvSpPr>
          <p:spPr bwMode="auto">
            <a:xfrm>
              <a:off x="7332892" y="6216345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700" dirty="0">
                  <a:solidFill>
                    <a:srgbClr val="204353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Abb.8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5985D602-4AD4-4547-9C94-9F3E947C4D9B}"/>
              </a:ext>
            </a:extLst>
          </p:cNvPr>
          <p:cNvSpPr/>
          <p:nvPr/>
        </p:nvSpPr>
        <p:spPr>
          <a:xfrm>
            <a:off x="7191377" y="1266828"/>
            <a:ext cx="1656184" cy="28931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204353"/>
                </a:solidFill>
                <a:latin typeface="Myriad Web Pro" panose="020B0503030403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Aufgabenpaket B</a:t>
            </a:r>
          </a:p>
        </p:txBody>
      </p:sp>
    </p:spTree>
    <p:extLst>
      <p:ext uri="{BB962C8B-B14F-4D97-AF65-F5344CB8AC3E}">
        <p14:creationId xmlns:p14="http://schemas.microsoft.com/office/powerpoint/2010/main" val="2321466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6" grpId="0"/>
      <p:bldP spid="17" grpId="0"/>
      <p:bldP spid="18" grpId="0"/>
      <p:bldP spid="19" grpId="0"/>
      <p:bldP spid="23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Bezug zum Rahmenlehrplan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02BFB2-F147-464D-86C7-B5E510E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65833"/>
            <a:ext cx="6203218" cy="16613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F7F75C-591C-41A1-8633-D69CB2255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7"/>
          <a:stretch/>
        </p:blipFill>
        <p:spPr>
          <a:xfrm>
            <a:off x="1300627" y="2725623"/>
            <a:ext cx="6736664" cy="2810556"/>
          </a:xfrm>
          <a:prstGeom prst="rect">
            <a:avLst/>
          </a:prstGeom>
          <a:ln>
            <a:solidFill>
              <a:srgbClr val="204353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B53F76-3F10-4F77-BF75-7A3B16D90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722" y="3356992"/>
            <a:ext cx="6348010" cy="3055885"/>
          </a:xfrm>
          <a:prstGeom prst="rect">
            <a:avLst/>
          </a:prstGeom>
          <a:ln>
            <a:solidFill>
              <a:srgbClr val="204353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42C5B4-10D7-4F7C-A535-8DAEB98C547C}"/>
              </a:ext>
            </a:extLst>
          </p:cNvPr>
          <p:cNvSpPr/>
          <p:nvPr/>
        </p:nvSpPr>
        <p:spPr bwMode="auto">
          <a:xfrm>
            <a:off x="6012160" y="3969060"/>
            <a:ext cx="2916324" cy="2340260"/>
          </a:xfrm>
          <a:prstGeom prst="rect">
            <a:avLst/>
          </a:prstGeom>
          <a:noFill/>
          <a:ln w="38100" cap="flat" cmpd="sng" algn="ctr">
            <a:solidFill>
              <a:srgbClr val="E3535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E0FA897-64C3-4EC3-AD2C-E65557283D07}"/>
              </a:ext>
            </a:extLst>
          </p:cNvPr>
          <p:cNvSpPr/>
          <p:nvPr/>
        </p:nvSpPr>
        <p:spPr bwMode="auto">
          <a:xfrm>
            <a:off x="539552" y="2881280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Abb.9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377B07-E4FE-45CE-A31A-962EB6E7D36D}"/>
              </a:ext>
            </a:extLst>
          </p:cNvPr>
          <p:cNvSpPr/>
          <p:nvPr/>
        </p:nvSpPr>
        <p:spPr bwMode="auto">
          <a:xfrm>
            <a:off x="1259632" y="5547904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D4F0DC3-FBB4-4665-A2A0-469222CBE32C}"/>
              </a:ext>
            </a:extLst>
          </p:cNvPr>
          <p:cNvSpPr/>
          <p:nvPr/>
        </p:nvSpPr>
        <p:spPr bwMode="auto">
          <a:xfrm>
            <a:off x="2303748" y="6248012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Abb.11</a:t>
            </a:r>
          </a:p>
        </p:txBody>
      </p:sp>
    </p:spTree>
    <p:extLst>
      <p:ext uri="{BB962C8B-B14F-4D97-AF65-F5344CB8AC3E}">
        <p14:creationId xmlns:p14="http://schemas.microsoft.com/office/powerpoint/2010/main" val="166202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E6F81B6-7856-43C4-B149-019369B9DE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1772816"/>
            <a:ext cx="2670122" cy="2592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56B3FF6-360F-44A6-997A-35416C67438C}"/>
              </a:ext>
            </a:extLst>
          </p:cNvPr>
          <p:cNvSpPr/>
          <p:nvPr/>
        </p:nvSpPr>
        <p:spPr>
          <a:xfrm>
            <a:off x="2799224" y="3068960"/>
            <a:ext cx="3063096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solidFill>
                  <a:schemeClr val="accent1"/>
                </a:solidFill>
                <a:latin typeface="Adventure" panose="04020700000000000000" pitchFamily="82" charset="0"/>
              </a:rPr>
              <a:t>Check IN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86A9A1B-A03B-42ED-B3AE-12D4C49A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354888" cy="457200"/>
          </a:xfrm>
        </p:spPr>
        <p:txBody>
          <a:bodyPr/>
          <a:lstStyle/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Ankommen…</a:t>
            </a:r>
            <a:endParaRPr lang="de-DE" dirty="0">
              <a:solidFill>
                <a:srgbClr val="204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12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49A351-9385-486D-AB3B-64643623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" t="3769" r="2102"/>
          <a:stretch/>
        </p:blipFill>
        <p:spPr>
          <a:xfrm>
            <a:off x="1259632" y="1317288"/>
            <a:ext cx="7020780" cy="45959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53D69B9-6EB5-4916-B99F-D9CA9D7C94B1}"/>
              </a:ext>
            </a:extLst>
          </p:cNvPr>
          <p:cNvSpPr/>
          <p:nvPr/>
        </p:nvSpPr>
        <p:spPr bwMode="auto">
          <a:xfrm>
            <a:off x="7848364" y="5924516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2915816" y="4221088"/>
              <a:ext cx="3060000" cy="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7888" y="4221088"/>
                <a:ext cx="313585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/>
              <p14:cNvContentPartPr/>
              <p14:nvPr/>
            </p14:nvContentPartPr>
            <p14:xfrm>
              <a:off x="1691680" y="4221088"/>
              <a:ext cx="1116013" cy="0"/>
            </p14:xfrm>
          </p:contentPart>
        </mc:Choice>
        <mc:Fallback xmlns="">
          <p:pic>
            <p:nvPicPr>
              <p:cNvPr id="6" name="Freihand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7679" y="4221088"/>
                <a:ext cx="1224014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2154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kumimoji="0" lang="de-DE" altLang="de-DE" sz="240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Förderinhalte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A255D4-F9D2-4598-AF7C-6F576F546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54" y="2032825"/>
            <a:ext cx="7668852" cy="3080650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8F255848-CDB1-4B17-8348-1E1D09FC9970}"/>
                  </a:ext>
                </a:extLst>
              </p14:cNvPr>
              <p14:cNvContentPartPr/>
              <p14:nvPr/>
            </p14:nvContentPartPr>
            <p14:xfrm>
              <a:off x="1085700" y="3070590"/>
              <a:ext cx="439200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8F255848-CDB1-4B17-8348-1E1D09FC99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3700" y="2926590"/>
                <a:ext cx="4535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1BB8563-163D-4F33-8092-493F78F47109}"/>
                  </a:ext>
                </a:extLst>
              </p14:cNvPr>
              <p14:cNvContentPartPr/>
              <p14:nvPr/>
            </p14:nvContentPartPr>
            <p14:xfrm>
              <a:off x="6210300" y="3070590"/>
              <a:ext cx="188352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1BB8563-163D-4F33-8092-493F78F471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38300" y="2926590"/>
                <a:ext cx="20271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5398354-3AFB-41C5-AC96-E13A83CF3D16}"/>
                  </a:ext>
                </a:extLst>
              </p14:cNvPr>
              <p14:cNvContentPartPr/>
              <p14:nvPr/>
            </p14:nvContentPartPr>
            <p14:xfrm>
              <a:off x="1037820" y="3342390"/>
              <a:ext cx="143784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5398354-3AFB-41C5-AC96-E13A83CF3D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5802" y="3198390"/>
                <a:ext cx="1581516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9DF5D710-6CA9-438A-A8DD-F662E36971CA}"/>
                  </a:ext>
                </a:extLst>
              </p14:cNvPr>
              <p14:cNvContentPartPr/>
              <p14:nvPr/>
            </p14:nvContentPartPr>
            <p14:xfrm>
              <a:off x="3181260" y="3342390"/>
              <a:ext cx="72324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9DF5D710-6CA9-438A-A8DD-F662E36971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9296" y="3198390"/>
                <a:ext cx="866809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EAF283B7-9C41-4A22-ABD9-7C635604F18C}"/>
                  </a:ext>
                </a:extLst>
              </p14:cNvPr>
              <p14:cNvContentPartPr/>
              <p14:nvPr/>
            </p14:nvContentPartPr>
            <p14:xfrm>
              <a:off x="4476180" y="3342390"/>
              <a:ext cx="35661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EAF283B7-9C41-4A22-ABD9-7C635604F1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04180" y="3198390"/>
                <a:ext cx="37098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4BFE050-415B-41D8-B1AB-951683000109}"/>
                  </a:ext>
                </a:extLst>
              </p14:cNvPr>
              <p14:cNvContentPartPr/>
              <p14:nvPr/>
            </p14:nvContentPartPr>
            <p14:xfrm>
              <a:off x="820456" y="3573150"/>
              <a:ext cx="65520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4BFE050-415B-41D8-B1AB-9516830001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8456" y="3429150"/>
                <a:ext cx="7988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47E2B9A-25A7-4423-9EF6-3D76CECCE83D}"/>
                  </a:ext>
                </a:extLst>
              </p14:cNvPr>
              <p14:cNvContentPartPr/>
              <p14:nvPr/>
            </p14:nvContentPartPr>
            <p14:xfrm>
              <a:off x="3206316" y="4084350"/>
              <a:ext cx="276984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47E2B9A-25A7-4423-9EF6-3D76CECCE83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4316" y="3940350"/>
                <a:ext cx="2913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1A618EB-C3ED-493B-A7B2-F992218E16CF}"/>
                  </a:ext>
                </a:extLst>
              </p14:cNvPr>
              <p14:cNvContentPartPr/>
              <p14:nvPr/>
            </p14:nvContentPartPr>
            <p14:xfrm>
              <a:off x="5095380" y="4538670"/>
              <a:ext cx="2967840" cy="3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1A618EB-C3ED-493B-A7B2-F992218E16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23380" y="4394670"/>
                <a:ext cx="3111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B687669-483A-4215-AA62-1F820D6D818F}"/>
                  </a:ext>
                </a:extLst>
              </p14:cNvPr>
              <p14:cNvContentPartPr/>
              <p14:nvPr/>
            </p14:nvContentPartPr>
            <p14:xfrm>
              <a:off x="815920" y="4757190"/>
              <a:ext cx="195588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B687669-483A-4215-AA62-1F820D6D818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3933" y="4613190"/>
                <a:ext cx="2099494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D41947E5-7359-45D8-B600-1D46AFCB4D6B}"/>
              </a:ext>
            </a:extLst>
          </p:cNvPr>
          <p:cNvSpPr/>
          <p:nvPr/>
        </p:nvSpPr>
        <p:spPr bwMode="auto">
          <a:xfrm>
            <a:off x="7793212" y="5146021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Abb.12</a:t>
            </a:r>
          </a:p>
        </p:txBody>
      </p:sp>
    </p:spTree>
    <p:extLst>
      <p:ext uri="{BB962C8B-B14F-4D97-AF65-F5344CB8AC3E}">
        <p14:creationId xmlns:p14="http://schemas.microsoft.com/office/powerpoint/2010/main" val="354066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lang="de-DE" alt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Förderinhalte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691C05-F960-4A8B-BC3B-DEFC265B8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3" b="66474"/>
          <a:stretch/>
        </p:blipFill>
        <p:spPr>
          <a:xfrm>
            <a:off x="382966" y="1526310"/>
            <a:ext cx="8070279" cy="18188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D9E7-D7EE-4EE8-9D5F-88BFEA7BA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54"/>
          <a:stretch/>
        </p:blipFill>
        <p:spPr>
          <a:xfrm>
            <a:off x="971327" y="2662545"/>
            <a:ext cx="7391895" cy="36346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44AC951-5102-4474-AC4F-F4162EE544E6}"/>
              </a:ext>
            </a:extLst>
          </p:cNvPr>
          <p:cNvSpPr/>
          <p:nvPr/>
        </p:nvSpPr>
        <p:spPr bwMode="auto">
          <a:xfrm>
            <a:off x="4319356" y="2924777"/>
            <a:ext cx="252644" cy="1764363"/>
          </a:xfrm>
          <a:prstGeom prst="ellipse">
            <a:avLst/>
          </a:prstGeom>
          <a:noFill/>
          <a:ln w="38100" cap="flat" cmpd="sng" algn="ctr">
            <a:solidFill>
              <a:srgbClr val="DC28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CD07DE7-3741-49EF-B0EB-8855CEB40C7B}"/>
              </a:ext>
            </a:extLst>
          </p:cNvPr>
          <p:cNvSpPr/>
          <p:nvPr/>
        </p:nvSpPr>
        <p:spPr bwMode="auto">
          <a:xfrm>
            <a:off x="419539" y="3206397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Abb.13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C388EBF-CD89-46EA-8D22-06460FE8867D}"/>
              </a:ext>
            </a:extLst>
          </p:cNvPr>
          <p:cNvSpPr/>
          <p:nvPr/>
        </p:nvSpPr>
        <p:spPr bwMode="auto">
          <a:xfrm>
            <a:off x="7944388" y="6297161"/>
            <a:ext cx="504056" cy="2268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Tab. 1</a:t>
            </a:r>
          </a:p>
        </p:txBody>
      </p:sp>
    </p:spTree>
    <p:extLst>
      <p:ext uri="{BB962C8B-B14F-4D97-AF65-F5344CB8AC3E}">
        <p14:creationId xmlns:p14="http://schemas.microsoft.com/office/powerpoint/2010/main" val="4037610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lang="de-DE" alt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Förderinhalte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158269-E5A1-45EE-B504-05A269B6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8" y="1412776"/>
            <a:ext cx="6987468" cy="44471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1736F94-35C2-40A8-8E71-A9DBB26FC674}"/>
              </a:ext>
            </a:extLst>
          </p:cNvPr>
          <p:cNvSpPr/>
          <p:nvPr/>
        </p:nvSpPr>
        <p:spPr bwMode="auto">
          <a:xfrm>
            <a:off x="7519838" y="5615358"/>
            <a:ext cx="504056" cy="2268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Tab. 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FF6DBE7-A6A9-4750-B826-A5821984D96F}"/>
              </a:ext>
            </a:extLst>
          </p:cNvPr>
          <p:cNvSpPr/>
          <p:nvPr/>
        </p:nvSpPr>
        <p:spPr bwMode="auto">
          <a:xfrm>
            <a:off x="683568" y="1772816"/>
            <a:ext cx="4572508" cy="216024"/>
          </a:xfrm>
          <a:prstGeom prst="rect">
            <a:avLst/>
          </a:prstGeom>
          <a:solidFill>
            <a:srgbClr val="DC282C">
              <a:lumMod val="20000"/>
              <a:lumOff val="80000"/>
              <a:alpha val="4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717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Online-Handbuch 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Fachteil III </a:t>
            </a:r>
            <a:r>
              <a:rPr lang="de-DE" alt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Mathematik: 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Förderinhalte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A2835A-516F-46A2-8F98-84FFE171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12" y="1340768"/>
            <a:ext cx="7948349" cy="458001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7BDA0A4-9E0B-450D-A206-6A5955572D03}"/>
              </a:ext>
            </a:extLst>
          </p:cNvPr>
          <p:cNvSpPr/>
          <p:nvPr/>
        </p:nvSpPr>
        <p:spPr bwMode="auto">
          <a:xfrm>
            <a:off x="8073186" y="5807382"/>
            <a:ext cx="504056" cy="2268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Tab. 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A61D19-3538-4009-8874-131AC2A7C1A4}"/>
              </a:ext>
            </a:extLst>
          </p:cNvPr>
          <p:cNvSpPr txBox="1"/>
          <p:nvPr/>
        </p:nvSpPr>
        <p:spPr>
          <a:xfrm>
            <a:off x="8395861" y="1210807"/>
            <a:ext cx="396000" cy="707886"/>
          </a:xfrm>
          <a:prstGeom prst="rect">
            <a:avLst/>
          </a:prstGeom>
          <a:noFill/>
          <a:ln w="28575">
            <a:solidFill>
              <a:srgbClr val="2043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CA171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113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Leitidee „Zahlen und Operationen“ - kurzer Exkurs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48AE7D-6DD6-49FA-A016-F08B2172F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" r="3870"/>
          <a:stretch/>
        </p:blipFill>
        <p:spPr>
          <a:xfrm>
            <a:off x="506204" y="1088740"/>
            <a:ext cx="8088158" cy="5328592"/>
          </a:xfrm>
          <a:prstGeom prst="rect">
            <a:avLst/>
          </a:prstGeom>
          <a:ln>
            <a:solidFill>
              <a:srgbClr val="204353"/>
            </a:solidFill>
          </a:ln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AA4E6E3-A2BE-4519-957F-BAED3E67BEC1}"/>
              </a:ext>
            </a:extLst>
          </p:cNvPr>
          <p:cNvSpPr/>
          <p:nvPr/>
        </p:nvSpPr>
        <p:spPr bwMode="auto">
          <a:xfrm>
            <a:off x="791580" y="1812028"/>
            <a:ext cx="3809302" cy="504056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FD943C7-AD8E-4184-B12E-AC316EC5E450}"/>
              </a:ext>
            </a:extLst>
          </p:cNvPr>
          <p:cNvSpPr/>
          <p:nvPr/>
        </p:nvSpPr>
        <p:spPr bwMode="auto">
          <a:xfrm>
            <a:off x="4692970" y="1812028"/>
            <a:ext cx="3734563" cy="504056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0517C35-04C7-4F8C-B213-55A675375357}"/>
              </a:ext>
            </a:extLst>
          </p:cNvPr>
          <p:cNvSpPr/>
          <p:nvPr/>
        </p:nvSpPr>
        <p:spPr bwMode="auto">
          <a:xfrm>
            <a:off x="897991" y="2452760"/>
            <a:ext cx="1760481" cy="1523480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253AB0DB-BAC6-4362-B0D8-F75874E38D09}"/>
              </a:ext>
            </a:extLst>
          </p:cNvPr>
          <p:cNvSpPr/>
          <p:nvPr/>
        </p:nvSpPr>
        <p:spPr bwMode="auto">
          <a:xfrm>
            <a:off x="2733155" y="2433678"/>
            <a:ext cx="1760481" cy="1542561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32D358C-6CD6-4D94-BC44-260787F39980}"/>
              </a:ext>
            </a:extLst>
          </p:cNvPr>
          <p:cNvSpPr/>
          <p:nvPr/>
        </p:nvSpPr>
        <p:spPr bwMode="auto">
          <a:xfrm>
            <a:off x="897991" y="4042537"/>
            <a:ext cx="3674010" cy="312724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DDEBA5C-38FE-4B5B-8ABA-686C245D876F}"/>
              </a:ext>
            </a:extLst>
          </p:cNvPr>
          <p:cNvSpPr/>
          <p:nvPr/>
        </p:nvSpPr>
        <p:spPr bwMode="auto">
          <a:xfrm>
            <a:off x="4710381" y="2433679"/>
            <a:ext cx="3674010" cy="374621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C0F6E86-47A4-4912-BB3F-605B23FD5777}"/>
              </a:ext>
            </a:extLst>
          </p:cNvPr>
          <p:cNvSpPr/>
          <p:nvPr/>
        </p:nvSpPr>
        <p:spPr bwMode="auto">
          <a:xfrm>
            <a:off x="4753523" y="4360987"/>
            <a:ext cx="3674010" cy="374621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CED6A25-21DB-4EDF-A5FB-28B79C2A3658}"/>
              </a:ext>
            </a:extLst>
          </p:cNvPr>
          <p:cNvSpPr/>
          <p:nvPr/>
        </p:nvSpPr>
        <p:spPr bwMode="auto">
          <a:xfrm>
            <a:off x="828611" y="4355261"/>
            <a:ext cx="3702890" cy="374621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1D19433-7963-4D06-9DEB-284BF3FD36BE}"/>
              </a:ext>
            </a:extLst>
          </p:cNvPr>
          <p:cNvSpPr/>
          <p:nvPr/>
        </p:nvSpPr>
        <p:spPr bwMode="auto">
          <a:xfrm>
            <a:off x="8507288" y="6221454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Abb.14</a:t>
            </a:r>
          </a:p>
        </p:txBody>
      </p:sp>
    </p:spTree>
    <p:extLst>
      <p:ext uri="{BB962C8B-B14F-4D97-AF65-F5344CB8AC3E}">
        <p14:creationId xmlns:p14="http://schemas.microsoft.com/office/powerpoint/2010/main" val="524228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87FA-3506-49B3-BFFC-B92FF6A0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Leitidee „Zahlen und Operationen“ - kurzer Exkurs</a:t>
            </a:r>
            <a:endParaRPr lang="de-DE" dirty="0">
              <a:solidFill>
                <a:srgbClr val="204353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EB316FC-A239-4654-9792-BDA9683BB44E}"/>
              </a:ext>
            </a:extLst>
          </p:cNvPr>
          <p:cNvSpPr/>
          <p:nvPr/>
        </p:nvSpPr>
        <p:spPr bwMode="auto">
          <a:xfrm>
            <a:off x="367796" y="3068960"/>
            <a:ext cx="852468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Nicht tragfähiges Zahlenverständnis (verschiedene Darstellungsformen)</a:t>
            </a:r>
          </a:p>
          <a:p>
            <a:pPr eaLnBrk="1" hangingPunct="1"/>
            <a:endParaRPr lang="de-DE" sz="1400" dirty="0">
              <a:solidFill>
                <a:srgbClr val="3F85A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027A35-50F3-4AE3-B9D6-DD6D0751B39A}"/>
              </a:ext>
            </a:extLst>
          </p:cNvPr>
          <p:cNvSpPr/>
          <p:nvPr/>
        </p:nvSpPr>
        <p:spPr bwMode="auto">
          <a:xfrm>
            <a:off x="381456" y="2276872"/>
            <a:ext cx="5904656" cy="37055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Besondere Schwierigkeiten beim Rechnen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F2D86B2-CE33-4E9A-9061-9873E4238B9D}"/>
              </a:ext>
            </a:extLst>
          </p:cNvPr>
          <p:cNvSpPr/>
          <p:nvPr/>
        </p:nvSpPr>
        <p:spPr>
          <a:xfrm>
            <a:off x="395536" y="4509120"/>
            <a:ext cx="6750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Verfestigung des </a:t>
            </a:r>
            <a:r>
              <a:rPr lang="de-DE" sz="2000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zählenden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Rechnens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1BFC16-015A-43F6-91CE-D1786CE21D9A}"/>
              </a:ext>
            </a:extLst>
          </p:cNvPr>
          <p:cNvSpPr/>
          <p:nvPr/>
        </p:nvSpPr>
        <p:spPr>
          <a:xfrm>
            <a:off x="921322" y="5600459"/>
            <a:ext cx="7998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Automatisiertes Abrufen der Additions- und Subtraktionsaufgaben bis 10 (Zahlzerlegung) als Voraussetzung zum Entwickeln von Rechenstrategien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6034ED-AB59-45B8-9069-16F2035EBC0D}"/>
              </a:ext>
            </a:extLst>
          </p:cNvPr>
          <p:cNvSpPr/>
          <p:nvPr/>
        </p:nvSpPr>
        <p:spPr bwMode="auto">
          <a:xfrm>
            <a:off x="395536" y="4006545"/>
            <a:ext cx="8524684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Nicht tragfähiges Operationsverständnis </a:t>
            </a: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E4A2BB9-5B78-4684-9FC3-D9D301510878}"/>
              </a:ext>
            </a:extLst>
          </p:cNvPr>
          <p:cNvSpPr/>
          <p:nvPr/>
        </p:nvSpPr>
        <p:spPr bwMode="auto">
          <a:xfrm>
            <a:off x="395536" y="3532946"/>
            <a:ext cx="8524684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Nicht tragfähiges Stellenwertverständnis </a:t>
            </a: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9A052B1-63D7-438A-B618-CB637E3C9B8F}"/>
              </a:ext>
            </a:extLst>
          </p:cNvPr>
          <p:cNvSpPr txBox="1"/>
          <p:nvPr/>
        </p:nvSpPr>
        <p:spPr>
          <a:xfrm>
            <a:off x="473550" y="5564834"/>
            <a:ext cx="396000" cy="707886"/>
          </a:xfrm>
          <a:prstGeom prst="rect">
            <a:avLst/>
          </a:prstGeom>
          <a:noFill/>
          <a:ln w="28575">
            <a:solidFill>
              <a:srgbClr val="2043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CA171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A043A09D-B2BD-444B-8F0B-6320EC422319}"/>
              </a:ext>
            </a:extLst>
          </p:cNvPr>
          <p:cNvSpPr/>
          <p:nvPr/>
        </p:nvSpPr>
        <p:spPr bwMode="auto">
          <a:xfrm>
            <a:off x="309658" y="2974428"/>
            <a:ext cx="8524683" cy="2013256"/>
          </a:xfrm>
          <a:prstGeom prst="roundRect">
            <a:avLst/>
          </a:prstGeom>
          <a:noFill/>
          <a:ln w="19050" cap="flat" cmpd="sng" algn="ctr">
            <a:solidFill>
              <a:srgbClr val="20435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85D4F6B-274D-4523-AEBD-5FFD833ACBEB}"/>
              </a:ext>
            </a:extLst>
          </p:cNvPr>
          <p:cNvSpPr/>
          <p:nvPr/>
        </p:nvSpPr>
        <p:spPr bwMode="auto">
          <a:xfrm>
            <a:off x="395536" y="2647423"/>
            <a:ext cx="3217618" cy="277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11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PIKAS (2020): Rechenschwierigkeiten vermeiden 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93360C1-3F72-42F2-A9A5-6E3BE93B1772}"/>
              </a:ext>
            </a:extLst>
          </p:cNvPr>
          <p:cNvSpPr/>
          <p:nvPr/>
        </p:nvSpPr>
        <p:spPr bwMode="auto">
          <a:xfrm>
            <a:off x="671550" y="5131028"/>
            <a:ext cx="8087716" cy="2775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1100" dirty="0">
                <a:solidFill>
                  <a:srgbClr val="3F85A5"/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aus: https://www.schulministerium.nrw/system/files/media/document/file/Handreichung_Rechenschwierigkeiten_vermeiden.pdf</a:t>
            </a:r>
            <a:endParaRPr lang="de-DE" sz="1100" dirty="0">
              <a:solidFill>
                <a:srgbClr val="3F85A5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8433C2C-1E6D-492E-B1D6-A896B5928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36822"/>
            <a:ext cx="8006968" cy="968042"/>
          </a:xfrm>
          <a:ln>
            <a:solidFill>
              <a:schemeClr val="accent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755868447">
                  <a:custGeom>
                    <a:avLst/>
                    <a:gdLst>
                      <a:gd name="connsiteX0" fmla="*/ 0 w 8006968"/>
                      <a:gd name="connsiteY0" fmla="*/ 0 h 1008112"/>
                      <a:gd name="connsiteX1" fmla="*/ 747317 w 8006968"/>
                      <a:gd name="connsiteY1" fmla="*/ 0 h 1008112"/>
                      <a:gd name="connsiteX2" fmla="*/ 1334495 w 8006968"/>
                      <a:gd name="connsiteY2" fmla="*/ 0 h 1008112"/>
                      <a:gd name="connsiteX3" fmla="*/ 1921672 w 8006968"/>
                      <a:gd name="connsiteY3" fmla="*/ 0 h 1008112"/>
                      <a:gd name="connsiteX4" fmla="*/ 2749059 w 8006968"/>
                      <a:gd name="connsiteY4" fmla="*/ 0 h 1008112"/>
                      <a:gd name="connsiteX5" fmla="*/ 3416306 w 8006968"/>
                      <a:gd name="connsiteY5" fmla="*/ 0 h 1008112"/>
                      <a:gd name="connsiteX6" fmla="*/ 4083554 w 8006968"/>
                      <a:gd name="connsiteY6" fmla="*/ 0 h 1008112"/>
                      <a:gd name="connsiteX7" fmla="*/ 4510592 w 8006968"/>
                      <a:gd name="connsiteY7" fmla="*/ 0 h 1008112"/>
                      <a:gd name="connsiteX8" fmla="*/ 5177839 w 8006968"/>
                      <a:gd name="connsiteY8" fmla="*/ 0 h 1008112"/>
                      <a:gd name="connsiteX9" fmla="*/ 5684947 w 8006968"/>
                      <a:gd name="connsiteY9" fmla="*/ 0 h 1008112"/>
                      <a:gd name="connsiteX10" fmla="*/ 6352195 w 8006968"/>
                      <a:gd name="connsiteY10" fmla="*/ 0 h 1008112"/>
                      <a:gd name="connsiteX11" fmla="*/ 7179581 w 8006968"/>
                      <a:gd name="connsiteY11" fmla="*/ 0 h 1008112"/>
                      <a:gd name="connsiteX12" fmla="*/ 8006968 w 8006968"/>
                      <a:gd name="connsiteY12" fmla="*/ 0 h 1008112"/>
                      <a:gd name="connsiteX13" fmla="*/ 8006968 w 8006968"/>
                      <a:gd name="connsiteY13" fmla="*/ 483894 h 1008112"/>
                      <a:gd name="connsiteX14" fmla="*/ 8006968 w 8006968"/>
                      <a:gd name="connsiteY14" fmla="*/ 1008112 h 1008112"/>
                      <a:gd name="connsiteX15" fmla="*/ 7419790 w 8006968"/>
                      <a:gd name="connsiteY15" fmla="*/ 1008112 h 1008112"/>
                      <a:gd name="connsiteX16" fmla="*/ 6912682 w 8006968"/>
                      <a:gd name="connsiteY16" fmla="*/ 1008112 h 1008112"/>
                      <a:gd name="connsiteX17" fmla="*/ 6245435 w 8006968"/>
                      <a:gd name="connsiteY17" fmla="*/ 1008112 h 1008112"/>
                      <a:gd name="connsiteX18" fmla="*/ 5498118 w 8006968"/>
                      <a:gd name="connsiteY18" fmla="*/ 1008112 h 1008112"/>
                      <a:gd name="connsiteX19" fmla="*/ 4830871 w 8006968"/>
                      <a:gd name="connsiteY19" fmla="*/ 1008112 h 1008112"/>
                      <a:gd name="connsiteX20" fmla="*/ 4323763 w 8006968"/>
                      <a:gd name="connsiteY20" fmla="*/ 1008112 h 1008112"/>
                      <a:gd name="connsiteX21" fmla="*/ 3736585 w 8006968"/>
                      <a:gd name="connsiteY21" fmla="*/ 1008112 h 1008112"/>
                      <a:gd name="connsiteX22" fmla="*/ 3069338 w 8006968"/>
                      <a:gd name="connsiteY22" fmla="*/ 1008112 h 1008112"/>
                      <a:gd name="connsiteX23" fmla="*/ 2322021 w 8006968"/>
                      <a:gd name="connsiteY23" fmla="*/ 1008112 h 1008112"/>
                      <a:gd name="connsiteX24" fmla="*/ 1654773 w 8006968"/>
                      <a:gd name="connsiteY24" fmla="*/ 1008112 h 1008112"/>
                      <a:gd name="connsiteX25" fmla="*/ 1147665 w 8006968"/>
                      <a:gd name="connsiteY25" fmla="*/ 1008112 h 1008112"/>
                      <a:gd name="connsiteX26" fmla="*/ 720627 w 8006968"/>
                      <a:gd name="connsiteY26" fmla="*/ 1008112 h 1008112"/>
                      <a:gd name="connsiteX27" fmla="*/ 0 w 8006968"/>
                      <a:gd name="connsiteY27" fmla="*/ 1008112 h 1008112"/>
                      <a:gd name="connsiteX28" fmla="*/ 0 w 8006968"/>
                      <a:gd name="connsiteY28" fmla="*/ 483894 h 1008112"/>
                      <a:gd name="connsiteX29" fmla="*/ 0 w 8006968"/>
                      <a:gd name="connsiteY29" fmla="*/ 0 h 1008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006968" h="1008112" extrusionOk="0">
                        <a:moveTo>
                          <a:pt x="0" y="0"/>
                        </a:moveTo>
                        <a:cubicBezTo>
                          <a:pt x="316293" y="18904"/>
                          <a:pt x="541377" y="-18873"/>
                          <a:pt x="747317" y="0"/>
                        </a:cubicBezTo>
                        <a:cubicBezTo>
                          <a:pt x="953257" y="18873"/>
                          <a:pt x="1079456" y="23365"/>
                          <a:pt x="1334495" y="0"/>
                        </a:cubicBezTo>
                        <a:cubicBezTo>
                          <a:pt x="1589534" y="-23365"/>
                          <a:pt x="1726161" y="16669"/>
                          <a:pt x="1921672" y="0"/>
                        </a:cubicBezTo>
                        <a:cubicBezTo>
                          <a:pt x="2117183" y="-16669"/>
                          <a:pt x="2426061" y="19007"/>
                          <a:pt x="2749059" y="0"/>
                        </a:cubicBezTo>
                        <a:cubicBezTo>
                          <a:pt x="3072057" y="-19007"/>
                          <a:pt x="3103688" y="9004"/>
                          <a:pt x="3416306" y="0"/>
                        </a:cubicBezTo>
                        <a:cubicBezTo>
                          <a:pt x="3728924" y="-9004"/>
                          <a:pt x="3916537" y="6214"/>
                          <a:pt x="4083554" y="0"/>
                        </a:cubicBezTo>
                        <a:cubicBezTo>
                          <a:pt x="4250571" y="-6214"/>
                          <a:pt x="4359454" y="11469"/>
                          <a:pt x="4510592" y="0"/>
                        </a:cubicBezTo>
                        <a:cubicBezTo>
                          <a:pt x="4661730" y="-11469"/>
                          <a:pt x="4980695" y="18249"/>
                          <a:pt x="5177839" y="0"/>
                        </a:cubicBezTo>
                        <a:cubicBezTo>
                          <a:pt x="5374983" y="-18249"/>
                          <a:pt x="5511173" y="-18299"/>
                          <a:pt x="5684947" y="0"/>
                        </a:cubicBezTo>
                        <a:cubicBezTo>
                          <a:pt x="5858721" y="18299"/>
                          <a:pt x="6214714" y="-22871"/>
                          <a:pt x="6352195" y="0"/>
                        </a:cubicBezTo>
                        <a:cubicBezTo>
                          <a:pt x="6489676" y="22871"/>
                          <a:pt x="6809915" y="38372"/>
                          <a:pt x="7179581" y="0"/>
                        </a:cubicBezTo>
                        <a:cubicBezTo>
                          <a:pt x="7549247" y="-38372"/>
                          <a:pt x="7722188" y="-32889"/>
                          <a:pt x="8006968" y="0"/>
                        </a:cubicBezTo>
                        <a:cubicBezTo>
                          <a:pt x="7994778" y="112862"/>
                          <a:pt x="8028309" y="384247"/>
                          <a:pt x="8006968" y="483894"/>
                        </a:cubicBezTo>
                        <a:cubicBezTo>
                          <a:pt x="7985627" y="583541"/>
                          <a:pt x="8030933" y="866997"/>
                          <a:pt x="8006968" y="1008112"/>
                        </a:cubicBezTo>
                        <a:cubicBezTo>
                          <a:pt x="7731785" y="994663"/>
                          <a:pt x="7553829" y="1005958"/>
                          <a:pt x="7419790" y="1008112"/>
                        </a:cubicBezTo>
                        <a:cubicBezTo>
                          <a:pt x="7285751" y="1010266"/>
                          <a:pt x="7068644" y="989525"/>
                          <a:pt x="6912682" y="1008112"/>
                        </a:cubicBezTo>
                        <a:cubicBezTo>
                          <a:pt x="6756720" y="1026699"/>
                          <a:pt x="6444617" y="996413"/>
                          <a:pt x="6245435" y="1008112"/>
                        </a:cubicBezTo>
                        <a:cubicBezTo>
                          <a:pt x="6046253" y="1019811"/>
                          <a:pt x="5822547" y="978029"/>
                          <a:pt x="5498118" y="1008112"/>
                        </a:cubicBezTo>
                        <a:cubicBezTo>
                          <a:pt x="5173689" y="1038195"/>
                          <a:pt x="5101283" y="1017553"/>
                          <a:pt x="4830871" y="1008112"/>
                        </a:cubicBezTo>
                        <a:cubicBezTo>
                          <a:pt x="4560459" y="998671"/>
                          <a:pt x="4512961" y="996248"/>
                          <a:pt x="4323763" y="1008112"/>
                        </a:cubicBezTo>
                        <a:cubicBezTo>
                          <a:pt x="4134565" y="1019976"/>
                          <a:pt x="4005078" y="990213"/>
                          <a:pt x="3736585" y="1008112"/>
                        </a:cubicBezTo>
                        <a:cubicBezTo>
                          <a:pt x="3468092" y="1026011"/>
                          <a:pt x="3362319" y="1000014"/>
                          <a:pt x="3069338" y="1008112"/>
                        </a:cubicBezTo>
                        <a:cubicBezTo>
                          <a:pt x="2776357" y="1016210"/>
                          <a:pt x="2632010" y="1013468"/>
                          <a:pt x="2322021" y="1008112"/>
                        </a:cubicBezTo>
                        <a:cubicBezTo>
                          <a:pt x="2012032" y="1002756"/>
                          <a:pt x="1976153" y="1023592"/>
                          <a:pt x="1654773" y="1008112"/>
                        </a:cubicBezTo>
                        <a:cubicBezTo>
                          <a:pt x="1333393" y="992632"/>
                          <a:pt x="1399059" y="1026732"/>
                          <a:pt x="1147665" y="1008112"/>
                        </a:cubicBezTo>
                        <a:cubicBezTo>
                          <a:pt x="896271" y="989492"/>
                          <a:pt x="876039" y="1008183"/>
                          <a:pt x="720627" y="1008112"/>
                        </a:cubicBezTo>
                        <a:cubicBezTo>
                          <a:pt x="565215" y="1008041"/>
                          <a:pt x="351183" y="990397"/>
                          <a:pt x="0" y="1008112"/>
                        </a:cubicBezTo>
                        <a:cubicBezTo>
                          <a:pt x="-1492" y="837640"/>
                          <a:pt x="20099" y="660195"/>
                          <a:pt x="0" y="483894"/>
                        </a:cubicBezTo>
                        <a:cubicBezTo>
                          <a:pt x="-20099" y="307593"/>
                          <a:pt x="16136" y="2094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marL="0" indent="0" algn="ctr">
              <a:buNone/>
            </a:pPr>
            <a:r>
              <a:rPr lang="de-DE" sz="1800" kern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„Die Entwicklung tragfähiger Zahlvorstellungen ist ein zentrales Ziel des Mathematikunterrichts und stellt die Grundlage für die weitere mathematische Entwicklung dar“. (Krauthausen &amp; Scherer, 2014)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403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3CBF3D54-7D4F-4A43-A2D6-824C54D4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2275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1B46A374-332F-4EC1-9B02-A63F426C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24579" name="AutoShape 11">
            <a:extLst>
              <a:ext uri="{FF2B5EF4-FFF2-40B4-BE49-F238E27FC236}">
                <a16:creationId xmlns:a16="http://schemas.microsoft.com/office/drawing/2014/main" id="{139CB34B-56B0-4F42-B9A1-9D4266E4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506" y="2290763"/>
            <a:ext cx="6376988" cy="1008062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</a:rPr>
              <a:t>		       Fragerunde</a:t>
            </a:r>
          </a:p>
        </p:txBody>
      </p:sp>
      <p:pic>
        <p:nvPicPr>
          <p:cNvPr id="5" name="Grafik 4" descr="Fragen mit einfarbiger Füllung">
            <a:extLst>
              <a:ext uri="{FF2B5EF4-FFF2-40B4-BE49-F238E27FC236}">
                <a16:creationId xmlns:a16="http://schemas.microsoft.com/office/drawing/2014/main" id="{575F1C83-E054-4963-988D-D7158589E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1720" y="229076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7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3CBF3D54-7D4F-4A43-A2D6-824C54D4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2275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1B46A374-332F-4EC1-9B02-A63F426C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24579" name="AutoShape 11">
            <a:extLst>
              <a:ext uri="{FF2B5EF4-FFF2-40B4-BE49-F238E27FC236}">
                <a16:creationId xmlns:a16="http://schemas.microsoft.com/office/drawing/2014/main" id="{139CB34B-56B0-4F42-B9A1-9D4266E4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506" y="2290763"/>
            <a:ext cx="6376988" cy="1008062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</a:rPr>
              <a:t>2. Analyse der Rückmeldungen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4E332F9-3A21-4049-82C9-F8B82AD1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92"/>
          <a:stretch/>
        </p:blipFill>
        <p:spPr>
          <a:xfrm>
            <a:off x="309790" y="2321723"/>
            <a:ext cx="8379246" cy="27859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FABA29-C935-4B1D-AD1E-F4DF8450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Abrufen der Ergebnisrückmeldungen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PDF im ISQ-Portal </a:t>
            </a:r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29A30F4-5F88-46DE-9454-CF640FDB86CF}"/>
              </a:ext>
            </a:extLst>
          </p:cNvPr>
          <p:cNvSpPr/>
          <p:nvPr/>
        </p:nvSpPr>
        <p:spPr bwMode="auto">
          <a:xfrm>
            <a:off x="5148064" y="3356992"/>
            <a:ext cx="3436510" cy="194421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ECF5B991-D8E2-4BC3-92B3-62371596F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702" y="5992759"/>
            <a:ext cx="7920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Wir empfehlen die Rückmeldungen zu speichern, aber nicht vollständig auszudrucken. 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E41593-73EB-480F-B654-5E732694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06" r="67207"/>
          <a:stretch/>
        </p:blipFill>
        <p:spPr>
          <a:xfrm>
            <a:off x="6372200" y="3733698"/>
            <a:ext cx="1188000" cy="8927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B7703B0-3F6F-42A6-B90D-7744F9E77189}"/>
              </a:ext>
            </a:extLst>
          </p:cNvPr>
          <p:cNvSpPr txBox="1"/>
          <p:nvPr/>
        </p:nvSpPr>
        <p:spPr>
          <a:xfrm>
            <a:off x="557440" y="5486193"/>
            <a:ext cx="396000" cy="707886"/>
          </a:xfrm>
          <a:prstGeom prst="rect">
            <a:avLst/>
          </a:prstGeom>
          <a:noFill/>
          <a:ln w="28575">
            <a:solidFill>
              <a:srgbClr val="2043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CA171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37E14450-FCBF-4081-9E69-CEC946860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9770">
            <a:off x="6056288" y="3491987"/>
            <a:ext cx="6318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3BF70CD-BB3F-4B81-A389-97E7DB26C7BA}"/>
              </a:ext>
            </a:extLst>
          </p:cNvPr>
          <p:cNvSpPr txBox="1"/>
          <p:nvPr/>
        </p:nvSpPr>
        <p:spPr>
          <a:xfrm>
            <a:off x="1100702" y="5439901"/>
            <a:ext cx="7840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600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Sie können sowohl als Gesamtdatei (PDF-Format) oder als Einzeldateien (ZIP-Format) abgerufen werden.</a:t>
            </a:r>
            <a:endParaRPr lang="de-DE" sz="16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929B660-2B67-70D8-613F-4FB0FF5AB913}"/>
              </a:ext>
            </a:extLst>
          </p:cNvPr>
          <p:cNvSpPr/>
          <p:nvPr/>
        </p:nvSpPr>
        <p:spPr>
          <a:xfrm>
            <a:off x="953440" y="3573016"/>
            <a:ext cx="37820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382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8591D27-E1FD-4527-BDEA-52260AF1DD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3520" y="2039165"/>
            <a:ext cx="1778772" cy="177877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40773DB-4186-46A0-B2E0-0F7D1C8FD0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b="1">
                <a:solidFill>
                  <a:srgbClr val="000000"/>
                </a:solidFill>
              </a:rPr>
              <a:t>Auf dem Weg hierher habe ich gedacht: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51ABFCF-EF31-497F-B95D-30703CDCE5FC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de-DE" sz="2600">
              <a:solidFill>
                <a:srgbClr val="FFFFF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9DE272-8353-4C2A-808A-52D5FFC45B3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32EDEC53-8D52-435E-B1E3-3F3C3B575D4A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de-DE" sz="2200">
              <a:solidFill>
                <a:srgbClr val="198038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DBBDBD-983B-4AA5-8670-1209E087065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061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13804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Abrufen der Ergebnisrückmeldungen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PDF im ISQ-Portal 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29403E-3C27-4EBC-A64F-EC78CCD10D01}"/>
              </a:ext>
            </a:extLst>
          </p:cNvPr>
          <p:cNvSpPr/>
          <p:nvPr/>
        </p:nvSpPr>
        <p:spPr bwMode="auto">
          <a:xfrm>
            <a:off x="270508" y="4951453"/>
            <a:ext cx="4220418" cy="4298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Klassenübersicht (bis zu drei</a:t>
            </a:r>
            <a:r>
              <a:rPr kumimoji="0" lang="de-DE" sz="1800" b="0" i="0" u="none" strike="noStrike" kern="0" cap="none" spc="0" normalizeH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Se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iten)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835C748-FE15-4AD9-B394-2BA2CBC6FE8A}"/>
              </a:ext>
            </a:extLst>
          </p:cNvPr>
          <p:cNvSpPr/>
          <p:nvPr/>
        </p:nvSpPr>
        <p:spPr bwMode="auto">
          <a:xfrm>
            <a:off x="5162615" y="5716764"/>
            <a:ext cx="3312368" cy="6068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Individualrückmeldung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(bis zu 6 Seiten pro Kind)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081258" y="1382214"/>
            <a:ext cx="3666016" cy="4191687"/>
            <a:chOff x="5081258" y="1382214"/>
            <a:chExt cx="3666016" cy="419168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5228C99-3BEA-4C25-9995-4C884F16A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78610">
              <a:off x="5081258" y="1448397"/>
              <a:ext cx="2681570" cy="37831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186E346-904E-4E62-BB43-CB8C04DCD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1185" y="1382214"/>
              <a:ext cx="2782763" cy="39589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F466D65-631A-40D3-825A-3294359FD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33007">
              <a:off x="6035384" y="1719142"/>
              <a:ext cx="2711890" cy="385475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1FE0DF2B-B955-4800-9298-982090710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55" b="29181"/>
          <a:stretch/>
        </p:blipFill>
        <p:spPr>
          <a:xfrm>
            <a:off x="270508" y="1476228"/>
            <a:ext cx="4382565" cy="3358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D330E5-6C1C-4DB1-86D9-E274FEA42A08}"/>
              </a:ext>
            </a:extLst>
          </p:cNvPr>
          <p:cNvSpPr txBox="1"/>
          <p:nvPr/>
        </p:nvSpPr>
        <p:spPr>
          <a:xfrm>
            <a:off x="15997" y="6323572"/>
            <a:ext cx="1243635" cy="20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204353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CC-BY-ND, LISUM 2021</a:t>
            </a:r>
          </a:p>
        </p:txBody>
      </p:sp>
    </p:spTree>
    <p:extLst>
      <p:ext uri="{BB962C8B-B14F-4D97-AF65-F5344CB8AC3E}">
        <p14:creationId xmlns:p14="http://schemas.microsoft.com/office/powerpoint/2010/main" val="1185433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8FEDE-D661-41AE-A03D-9AA5C305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Analyse der Ergebnisse (Rückmeldungen)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2BFF50-5092-420C-9C80-ABF656263DF9}"/>
              </a:ext>
            </a:extLst>
          </p:cNvPr>
          <p:cNvSpPr/>
          <p:nvPr/>
        </p:nvSpPr>
        <p:spPr bwMode="auto">
          <a:xfrm>
            <a:off x="451259" y="2135421"/>
            <a:ext cx="7789198" cy="126699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Wo liegen noch fachliche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Schwierigkeiten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in Bezug auf die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ganze Klasse?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204353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Wo liegen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fachliche Stärken 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in Bezug auf die ganze Klasse?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     (Welche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Fähigkeiten 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haben viele Kinder bereits erworben?)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9E673C5-D347-40FC-8EFF-80B871783A2E}"/>
              </a:ext>
            </a:extLst>
          </p:cNvPr>
          <p:cNvSpPr/>
          <p:nvPr/>
        </p:nvSpPr>
        <p:spPr>
          <a:xfrm>
            <a:off x="286657" y="1248721"/>
            <a:ext cx="8868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Die Rückmeldungen geben uns Hinweise zu folgenden Aspekten: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88766E4-7137-4A7D-AAA5-08B3E53F353E}"/>
              </a:ext>
            </a:extLst>
          </p:cNvPr>
          <p:cNvSpPr/>
          <p:nvPr/>
        </p:nvSpPr>
        <p:spPr>
          <a:xfrm>
            <a:off x="291154" y="1692071"/>
            <a:ext cx="7301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Orientierung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für die Unterrichtsplanung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F5051FC-1FCC-4879-9CD9-0313E9DE97B2}"/>
              </a:ext>
            </a:extLst>
          </p:cNvPr>
          <p:cNvSpPr/>
          <p:nvPr/>
        </p:nvSpPr>
        <p:spPr>
          <a:xfrm>
            <a:off x="455210" y="4375230"/>
            <a:ext cx="79568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Welche(r) </a:t>
            </a:r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Schüler*in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fällt durch </a:t>
            </a:r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besondere Stärken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auf?</a:t>
            </a:r>
          </a:p>
          <a:p>
            <a:pPr eaLnBrk="1" hangingPunct="1"/>
            <a:endParaRPr lang="de-DE" sz="9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Welche(r) </a:t>
            </a:r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Schüler*in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benötigt </a:t>
            </a:r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individuellen Unterstützungsbedarf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</a:p>
          <a:p>
            <a:pPr eaLnBrk="1" hangingPunct="1"/>
            <a:endParaRPr lang="de-DE" sz="8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Wie kann ich den*die Schüler*in </a:t>
            </a:r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fördern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  <a:endParaRPr lang="de-DE" sz="2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C089EC9-2FC7-4F07-9133-BCE630202E84}"/>
              </a:ext>
            </a:extLst>
          </p:cNvPr>
          <p:cNvSpPr/>
          <p:nvPr/>
        </p:nvSpPr>
        <p:spPr>
          <a:xfrm>
            <a:off x="286657" y="362018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Verbindung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zwischen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Diagnose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und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einer passgenauen, individuellen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Förderempfehlung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für Schüler*innen </a:t>
            </a:r>
          </a:p>
        </p:txBody>
      </p:sp>
    </p:spTree>
    <p:extLst>
      <p:ext uri="{BB962C8B-B14F-4D97-AF65-F5344CB8AC3E}">
        <p14:creationId xmlns:p14="http://schemas.microsoft.com/office/powerpoint/2010/main" val="348150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8FFEE8E-D8D8-44ED-8BFD-F2A138C82DD0}"/>
              </a:ext>
            </a:extLst>
          </p:cNvPr>
          <p:cNvGrpSpPr/>
          <p:nvPr/>
        </p:nvGrpSpPr>
        <p:grpSpPr>
          <a:xfrm>
            <a:off x="5076056" y="1397553"/>
            <a:ext cx="3666016" cy="4191687"/>
            <a:chOff x="5081258" y="1382214"/>
            <a:chExt cx="3666016" cy="419168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0278275-1C7B-4728-A9AF-D147640A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rot="21178610">
              <a:off x="5081258" y="1448397"/>
              <a:ext cx="2681570" cy="37831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07723CB-A4EB-41CC-ACD4-5024BE80E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5661185" y="1382214"/>
              <a:ext cx="2782763" cy="39589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83F3001-383B-48A2-8D92-317F00743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733007">
              <a:off x="6035384" y="1719142"/>
              <a:ext cx="2711890" cy="385475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Abrufen der Ergebnisrückmeldungen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PDF im ISQ-Portal 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29403E-3C27-4EBC-A64F-EC78CCD10D01}"/>
              </a:ext>
            </a:extLst>
          </p:cNvPr>
          <p:cNvSpPr/>
          <p:nvPr/>
        </p:nvSpPr>
        <p:spPr bwMode="auto">
          <a:xfrm>
            <a:off x="270508" y="4951453"/>
            <a:ext cx="4220418" cy="4298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Klassenübersicht (bis zu drei</a:t>
            </a:r>
            <a:r>
              <a:rPr kumimoji="0" lang="de-DE" sz="1800" b="0" i="0" u="none" strike="noStrike" kern="0" cap="none" spc="0" normalizeH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Se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iten)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835C748-FE15-4AD9-B394-2BA2CBC6FE8A}"/>
              </a:ext>
            </a:extLst>
          </p:cNvPr>
          <p:cNvSpPr/>
          <p:nvPr/>
        </p:nvSpPr>
        <p:spPr bwMode="auto">
          <a:xfrm>
            <a:off x="5436096" y="5736751"/>
            <a:ext cx="3312368" cy="6068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Individualrückmeldung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(bis zu 6 Seiten pro Kind)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BFCB216-D25A-4D3D-BA94-C15E0F6879C9}"/>
              </a:ext>
            </a:extLst>
          </p:cNvPr>
          <p:cNvGrpSpPr/>
          <p:nvPr/>
        </p:nvGrpSpPr>
        <p:grpSpPr>
          <a:xfrm>
            <a:off x="5081258" y="1382214"/>
            <a:ext cx="3666016" cy="4191687"/>
            <a:chOff x="5081258" y="1382214"/>
            <a:chExt cx="3666016" cy="419168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5228C99-3BEA-4C25-9995-4C884F16A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78610">
              <a:off x="5081258" y="1448397"/>
              <a:ext cx="2681570" cy="37831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186E346-904E-4E62-BB43-CB8C04DCD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1185" y="1382214"/>
              <a:ext cx="2782763" cy="39589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F466D65-631A-40D3-825A-3294359FD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33007">
              <a:off x="6035384" y="1719142"/>
              <a:ext cx="2711890" cy="385475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7E310602-4F42-42DF-8A4A-89D0916CF631}"/>
              </a:ext>
            </a:extLst>
          </p:cNvPr>
          <p:cNvSpPr/>
          <p:nvPr/>
        </p:nvSpPr>
        <p:spPr bwMode="auto">
          <a:xfrm>
            <a:off x="5436096" y="5733187"/>
            <a:ext cx="3312368" cy="6068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Individualrückmeldung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(bis zu 6 Seiten pro Kind)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41B102C-F906-4315-8D15-5E7FEE626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55" b="29181"/>
          <a:stretch/>
        </p:blipFill>
        <p:spPr>
          <a:xfrm>
            <a:off x="270508" y="1476228"/>
            <a:ext cx="4382565" cy="3358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5343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C3A96103-4A97-4275-B008-4FF074770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4" b="-485"/>
          <a:stretch/>
        </p:blipFill>
        <p:spPr>
          <a:xfrm>
            <a:off x="1475656" y="1182550"/>
            <a:ext cx="4763561" cy="53427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bgerundetes Rechteck 3">
            <a:extLst>
              <a:ext uri="{FF2B5EF4-FFF2-40B4-BE49-F238E27FC236}">
                <a16:creationId xmlns:a16="http://schemas.microsoft.com/office/drawing/2014/main" id="{4F84FF6F-198E-4FE8-9A54-653ADCC4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2" y="1808848"/>
            <a:ext cx="1584174" cy="2160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A61B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Abgerundetes Rechteck 3">
            <a:extLst>
              <a:ext uri="{FF2B5EF4-FFF2-40B4-BE49-F238E27FC236}">
                <a16:creationId xmlns:a16="http://schemas.microsoft.com/office/drawing/2014/main" id="{EDAD291B-BC4D-437A-96CB-B15E363E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154" y="2752118"/>
            <a:ext cx="4536000" cy="126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A61B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A61B1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702F28E-976C-4A53-A3F0-0047A511A7E6}"/>
              </a:ext>
            </a:extLst>
          </p:cNvPr>
          <p:cNvSpPr/>
          <p:nvPr/>
        </p:nvSpPr>
        <p:spPr bwMode="auto">
          <a:xfrm rot="16200000">
            <a:off x="2440665" y="217543"/>
            <a:ext cx="518257" cy="2448272"/>
          </a:xfrm>
          <a:prstGeom prst="roundRect">
            <a:avLst/>
          </a:prstGeom>
          <a:noFill/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A4B26C4-69B4-4E52-907B-278577113DB9}"/>
              </a:ext>
            </a:extLst>
          </p:cNvPr>
          <p:cNvSpPr/>
          <p:nvPr/>
        </p:nvSpPr>
        <p:spPr bwMode="auto">
          <a:xfrm rot="16200000">
            <a:off x="5288193" y="759230"/>
            <a:ext cx="369402" cy="1369738"/>
          </a:xfrm>
          <a:prstGeom prst="roundRect">
            <a:avLst/>
          </a:prstGeom>
          <a:noFill/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90E83B-0D23-4939-9FA2-EEA66A990482}"/>
              </a:ext>
            </a:extLst>
          </p:cNvPr>
          <p:cNvSpPr/>
          <p:nvPr/>
        </p:nvSpPr>
        <p:spPr>
          <a:xfrm>
            <a:off x="6533810" y="4836674"/>
            <a:ext cx="2556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600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GRAU unterlegt: </a:t>
            </a: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auffällige Ergebnisse im Sinne eines Förderbedarfs in Klasse 3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11A9FCB-EC83-41E8-9FB3-945B4A5302E3}"/>
              </a:ext>
            </a:extLst>
          </p:cNvPr>
          <p:cNvSpPr/>
          <p:nvPr/>
        </p:nvSpPr>
        <p:spPr bwMode="auto">
          <a:xfrm>
            <a:off x="1835696" y="2179739"/>
            <a:ext cx="360040" cy="2376320"/>
          </a:xfrm>
          <a:prstGeom prst="roundRect">
            <a:avLst/>
          </a:prstGeom>
          <a:noFill/>
          <a:ln w="1905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3C20EA2-1B8E-4D95-B3C3-62171625FE8F}"/>
              </a:ext>
            </a:extLst>
          </p:cNvPr>
          <p:cNvSpPr txBox="1">
            <a:spLocks/>
          </p:cNvSpPr>
          <p:nvPr/>
        </p:nvSpPr>
        <p:spPr bwMode="auto">
          <a:xfrm>
            <a:off x="457200" y="146477"/>
            <a:ext cx="7354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Klassenübersicht – Mathematik (Bereich Z&amp;O)</a:t>
            </a:r>
            <a:endParaRPr lang="de-DE" kern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ED8DEDE-89F4-40D3-9576-BEA985D13170}"/>
              </a:ext>
            </a:extLst>
          </p:cNvPr>
          <p:cNvGrpSpPr/>
          <p:nvPr/>
        </p:nvGrpSpPr>
        <p:grpSpPr>
          <a:xfrm>
            <a:off x="120377" y="1559459"/>
            <a:ext cx="1283097" cy="1391364"/>
            <a:chOff x="-43026" y="1533580"/>
            <a:chExt cx="1283097" cy="1391364"/>
          </a:xfrm>
        </p:grpSpPr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032DC2C-F192-4685-8E9B-E779CDA1A6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707" y="1533580"/>
              <a:ext cx="460364" cy="402549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B5DEF02-AD05-4432-B320-A75409BF0B8A}"/>
                </a:ext>
              </a:extLst>
            </p:cNvPr>
            <p:cNvSpPr/>
            <p:nvPr/>
          </p:nvSpPr>
          <p:spPr>
            <a:xfrm>
              <a:off x="-43026" y="1919107"/>
              <a:ext cx="1191494" cy="1005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accent1"/>
                  </a:solidFill>
                  <a:latin typeface="Myriad Web Pro" panose="020B0503030403020204" pitchFamily="34" charset="0"/>
                </a:rPr>
                <a:t>Aufgaben-paket und Kompetenz-bereich</a:t>
              </a:r>
            </a:p>
          </p:txBody>
        </p:sp>
      </p:grpSp>
      <p:sp>
        <p:nvSpPr>
          <p:cNvPr id="7" name="Abgerundetes Rechteck 3">
            <a:extLst>
              <a:ext uri="{FF2B5EF4-FFF2-40B4-BE49-F238E27FC236}">
                <a16:creationId xmlns:a16="http://schemas.microsoft.com/office/drawing/2014/main" id="{51DB5B56-9031-459E-B010-6032AB173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4942272"/>
            <a:ext cx="4787981" cy="1511064"/>
          </a:xfrm>
          <a:prstGeom prst="roundRect">
            <a:avLst>
              <a:gd name="adj" fmla="val 6581"/>
            </a:avLst>
          </a:prstGeom>
          <a:noFill/>
          <a:ln w="28575" algn="ctr">
            <a:solidFill>
              <a:srgbClr val="A61B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Rechteck: abgerundete Ecken 11">
            <a:extLst>
              <a:ext uri="{FF2B5EF4-FFF2-40B4-BE49-F238E27FC236}">
                <a16:creationId xmlns:a16="http://schemas.microsoft.com/office/drawing/2014/main" id="{E11A9FCB-EC83-41E8-9FB3-945B4A5302E3}"/>
              </a:ext>
            </a:extLst>
          </p:cNvPr>
          <p:cNvSpPr/>
          <p:nvPr/>
        </p:nvSpPr>
        <p:spPr bwMode="auto">
          <a:xfrm>
            <a:off x="3225598" y="2041876"/>
            <a:ext cx="288000" cy="2755276"/>
          </a:xfrm>
          <a:prstGeom prst="roundRect">
            <a:avLst/>
          </a:prstGeom>
          <a:noFill/>
          <a:ln w="1905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8" name="Abgerundetes Rechteck 3">
            <a:extLst>
              <a:ext uri="{FF2B5EF4-FFF2-40B4-BE49-F238E27FC236}">
                <a16:creationId xmlns:a16="http://schemas.microsoft.com/office/drawing/2014/main" id="{EDAD291B-BC4D-437A-96CB-B15E363E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597" y="2045383"/>
            <a:ext cx="2844000" cy="114174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A61B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>
              <a:ln>
                <a:noFill/>
              </a:ln>
              <a:solidFill>
                <a:srgbClr val="A61B1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6157763" y="2616508"/>
            <a:ext cx="2817168" cy="523220"/>
            <a:chOff x="6288115" y="2636232"/>
            <a:chExt cx="2817168" cy="523220"/>
          </a:xfrm>
        </p:grpSpPr>
        <p:sp>
          <p:nvSpPr>
            <p:cNvPr id="5" name="Textfeld 8">
              <a:extLst>
                <a:ext uri="{FF2B5EF4-FFF2-40B4-BE49-F238E27FC236}">
                  <a16:creationId xmlns:a16="http://schemas.microsoft.com/office/drawing/2014/main" id="{2672FFA0-4DD8-47FC-9E9E-B7F3A3C59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035" y="2636232"/>
              <a:ext cx="22322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61B1E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A61B1E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A61B1E"/>
                </a:buClr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 dirty="0">
                  <a:solidFill>
                    <a:srgbClr val="A61B1E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Anzahl der Fehler </a:t>
              </a:r>
              <a:r>
                <a:rPr lang="de-DE" altLang="de-DE" sz="1400" dirty="0">
                  <a:solidFill>
                    <a:srgbClr val="204353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bei den Einzelaufgaben je Kind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0032DC2C-F192-4685-8E9B-E779CDA1A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8115" y="2833917"/>
              <a:ext cx="617594" cy="2949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D86CD0C-5A5E-4739-B186-4734ABCE58AF}"/>
              </a:ext>
            </a:extLst>
          </p:cNvPr>
          <p:cNvCxnSpPr>
            <a:cxnSpLocks/>
          </p:cNvCxnSpPr>
          <p:nvPr/>
        </p:nvCxnSpPr>
        <p:spPr bwMode="auto">
          <a:xfrm>
            <a:off x="3331495" y="1754661"/>
            <a:ext cx="3536111" cy="0"/>
          </a:xfrm>
          <a:prstGeom prst="straightConnector1">
            <a:avLst/>
          </a:prstGeom>
          <a:solidFill>
            <a:srgbClr val="204353"/>
          </a:solidFill>
          <a:ln w="57150" cap="flat" cmpd="sng" algn="ctr">
            <a:solidFill>
              <a:srgbClr val="20435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FF78ED3-4BBE-40D7-BFC2-C1AA0551940C}"/>
              </a:ext>
            </a:extLst>
          </p:cNvPr>
          <p:cNvSpPr/>
          <p:nvPr/>
        </p:nvSpPr>
        <p:spPr bwMode="auto">
          <a:xfrm>
            <a:off x="6477876" y="1559459"/>
            <a:ext cx="2362660" cy="6120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„aufbauende“ </a:t>
            </a:r>
          </a:p>
          <a:p>
            <a:pPr algn="ctr"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Kompetenzen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C0282E1-6708-4896-A432-F5558740714B}"/>
              </a:ext>
            </a:extLst>
          </p:cNvPr>
          <p:cNvSpPr/>
          <p:nvPr/>
        </p:nvSpPr>
        <p:spPr>
          <a:xfrm>
            <a:off x="1523764" y="4556059"/>
            <a:ext cx="4688781" cy="205077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E10461C-E524-4391-BFAC-581893D2E29D}"/>
              </a:ext>
            </a:extLst>
          </p:cNvPr>
          <p:cNvGrpSpPr/>
          <p:nvPr/>
        </p:nvGrpSpPr>
        <p:grpSpPr>
          <a:xfrm>
            <a:off x="4932040" y="2843691"/>
            <a:ext cx="3996172" cy="1385949"/>
            <a:chOff x="4977930" y="2356046"/>
            <a:chExt cx="3996172" cy="1385949"/>
          </a:xfrm>
        </p:grpSpPr>
        <p:sp>
          <p:nvSpPr>
            <p:cNvPr id="25" name="Textfeld 8">
              <a:extLst>
                <a:ext uri="{FF2B5EF4-FFF2-40B4-BE49-F238E27FC236}">
                  <a16:creationId xmlns:a16="http://schemas.microsoft.com/office/drawing/2014/main" id="{F1527705-1917-4D96-BD48-A2C0D8227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1854" y="3218775"/>
              <a:ext cx="22322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61B1E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A61B1E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A61B1E"/>
                </a:buClr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 dirty="0">
                  <a:solidFill>
                    <a:srgbClr val="A61B1E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L = auffällig langsames Bearbeiten </a:t>
              </a:r>
              <a:r>
                <a:rPr lang="de-DE" altLang="de-DE" sz="1400" dirty="0">
                  <a:solidFill>
                    <a:srgbClr val="204353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der Aufgabe</a:t>
              </a:r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6ACE7071-B5E4-4216-9F45-CEAF67579B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4977930" y="2356046"/>
              <a:ext cx="1763924" cy="1124339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8235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  <p:bldP spid="12" grpId="0" animBg="1"/>
      <p:bldP spid="7" grpId="0" animBg="1"/>
      <p:bldP spid="17" grpId="0" animBg="1"/>
      <p:bldP spid="18" grpId="0" animBg="1"/>
      <p:bldP spid="2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Mögliche Schritte zur Analyse (Schritt 1)</a:t>
            </a:r>
            <a:endParaRPr lang="de-DE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0AD52DC-1644-4290-9522-2539315F8A76}"/>
              </a:ext>
            </a:extLst>
          </p:cNvPr>
          <p:cNvSpPr/>
          <p:nvPr/>
        </p:nvSpPr>
        <p:spPr bwMode="auto">
          <a:xfrm>
            <a:off x="403407" y="2521867"/>
            <a:ext cx="4140000" cy="1358924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Kompetenzen hat ein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Großteil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meiner Schüler*innen schon „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angemessene Fähigkeiten“ 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entwickelt?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4C8D4C75-ABFD-4DCA-A979-856EC6C93AA9}"/>
              </a:ext>
            </a:extLst>
          </p:cNvPr>
          <p:cNvSpPr/>
          <p:nvPr/>
        </p:nvSpPr>
        <p:spPr bwMode="auto">
          <a:xfrm>
            <a:off x="398261" y="4078582"/>
            <a:ext cx="4140000" cy="1188000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Kompetenzen haben noch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mehrere Schüler*innen Schwierigkeiten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F28934E-1A42-4035-9A3D-512A8BA36C42}"/>
              </a:ext>
            </a:extLst>
          </p:cNvPr>
          <p:cNvSpPr/>
          <p:nvPr/>
        </p:nvSpPr>
        <p:spPr>
          <a:xfrm>
            <a:off x="278396" y="1401859"/>
            <a:ext cx="8662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Schritt 1: </a:t>
            </a:r>
          </a:p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Analysieren Sie Ihre </a:t>
            </a:r>
            <a:r>
              <a:rPr lang="de-DE" sz="2000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Klassenübersicht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 Bezug auf die </a:t>
            </a:r>
            <a:r>
              <a:rPr lang="de-DE" sz="2000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Unterrichtsentwicklung.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5F61602-6144-475E-8C0D-480840074DB6}"/>
              </a:ext>
            </a:extLst>
          </p:cNvPr>
          <p:cNvGrpSpPr/>
          <p:nvPr/>
        </p:nvGrpSpPr>
        <p:grpSpPr>
          <a:xfrm>
            <a:off x="398125" y="5664137"/>
            <a:ext cx="7830546" cy="707886"/>
            <a:chOff x="398125" y="5664137"/>
            <a:chExt cx="7830546" cy="70788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4350116-1142-467F-9C29-4357FC74F168}"/>
                </a:ext>
              </a:extLst>
            </p:cNvPr>
            <p:cNvSpPr/>
            <p:nvPr/>
          </p:nvSpPr>
          <p:spPr bwMode="auto">
            <a:xfrm>
              <a:off x="847851" y="5664137"/>
              <a:ext cx="7380820" cy="70788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ea typeface="ＭＳ Ｐゴシック" panose="020B0600070205080204" pitchFamily="34" charset="-128"/>
                  <a:cs typeface="Calibri" panose="020F0502020204030204" pitchFamily="34" charset="0"/>
                </a:rPr>
                <a:t>Halten Sie </a:t>
              </a: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A61B1E"/>
                  </a:solidFill>
                  <a:effectLst/>
                  <a:uLnTx/>
                  <a:uFillTx/>
                  <a:ea typeface="ＭＳ Ｐゴシック" panose="020B0600070205080204" pitchFamily="34" charset="-128"/>
                  <a:cs typeface="Calibri" panose="020F0502020204030204" pitchFamily="34" charset="0"/>
                </a:rPr>
                <a:t>Unterrichtsschwerpunkte </a:t>
              </a: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ea typeface="ＭＳ Ｐゴシック" panose="020B0600070205080204" pitchFamily="34" charset="-128"/>
                  <a:cs typeface="Calibri" panose="020F0502020204030204" pitchFamily="34" charset="0"/>
                </a:rPr>
                <a:t>so konkret wie möglich in Ihrem Arbeitsplan fest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ea typeface="ＭＳ Ｐゴシック" panose="020B0600070205080204" pitchFamily="34" charset="-128"/>
                  <a:cs typeface="Calibri" panose="020F0502020204030204" pitchFamily="34" charset="0"/>
                </a:rPr>
                <a:t> (Was? Wann? Wie?)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DF1C0C3-ADA9-4800-94E0-50F511005F2F}"/>
                </a:ext>
              </a:extLst>
            </p:cNvPr>
            <p:cNvSpPr txBox="1"/>
            <p:nvPr/>
          </p:nvSpPr>
          <p:spPr>
            <a:xfrm>
              <a:off x="398125" y="5664137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A171A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395A8E4-ABE4-4A83-8D5A-7CF9BC7FB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5" b="29181"/>
          <a:stretch/>
        </p:blipFill>
        <p:spPr>
          <a:xfrm>
            <a:off x="4609719" y="2201789"/>
            <a:ext cx="4382565" cy="3358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1628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3CBF3D54-7D4F-4A43-A2D6-824C54D4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2275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1B46A374-332F-4EC1-9B02-A63F426C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24579" name="AutoShape 11">
            <a:extLst>
              <a:ext uri="{FF2B5EF4-FFF2-40B4-BE49-F238E27FC236}">
                <a16:creationId xmlns:a16="http://schemas.microsoft.com/office/drawing/2014/main" id="{139CB34B-56B0-4F42-B9A1-9D4266E4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506" y="2219370"/>
            <a:ext cx="6376988" cy="1008062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</a:rPr>
              <a:t>		       Arbeitsphase</a:t>
            </a:r>
          </a:p>
        </p:txBody>
      </p:sp>
      <p:pic>
        <p:nvPicPr>
          <p:cNvPr id="7" name="Grafik 6" descr="Gruppenbrainstorming">
            <a:extLst>
              <a:ext uri="{FF2B5EF4-FFF2-40B4-BE49-F238E27FC236}">
                <a16:creationId xmlns:a16="http://schemas.microsoft.com/office/drawing/2014/main" id="{93510315-5956-4255-AC6F-5958EDB8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1720" y="2305834"/>
            <a:ext cx="792088" cy="8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9152BFC-A784-40C4-94B5-8A6A13916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857" y="1153904"/>
            <a:ext cx="4876543" cy="38592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lang="de-DE" altLang="de-DE" kern="1200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1.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2DB4C3-FBE8-4BB4-B421-F801A069F26B}"/>
              </a:ext>
            </a:extLst>
          </p:cNvPr>
          <p:cNvSpPr/>
          <p:nvPr/>
        </p:nvSpPr>
        <p:spPr bwMode="auto">
          <a:xfrm>
            <a:off x="72479" y="1150214"/>
            <a:ext cx="3275385" cy="951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Arbeitsauftrag: </a:t>
            </a:r>
          </a:p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Analysieren Sie die vor-liegende Kassenübersicht.</a:t>
            </a:r>
          </a:p>
          <a:p>
            <a:pPr eaLnBrk="1" hangingPunct="1"/>
            <a:endParaRPr lang="de-DE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0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sz="1600" dirty="0">
              <a:solidFill>
                <a:srgbClr val="204353"/>
              </a:solidFill>
              <a:latin typeface="Arial"/>
              <a:ea typeface="ＭＳ Ｐゴシック" panose="020B0600070205080204" pitchFamily="34" charset="-128"/>
              <a:cs typeface="Calibri"/>
            </a:endParaRPr>
          </a:p>
          <a:p>
            <a:pPr algn="ctr"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6B78424-DF07-43BE-AB27-5CDEEB34E6B9}"/>
              </a:ext>
            </a:extLst>
          </p:cNvPr>
          <p:cNvSpPr/>
          <p:nvPr/>
        </p:nvSpPr>
        <p:spPr bwMode="auto">
          <a:xfrm>
            <a:off x="209002" y="3789289"/>
            <a:ext cx="3088750" cy="19017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Tx/>
              <a:buAutoNum type="arabicParenR" startAt="2"/>
            </a:pP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</a:p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Kompetenzen zeigt ein     </a:t>
            </a:r>
          </a:p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Großteil der Lerngruppe     </a:t>
            </a:r>
          </a:p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noch </a:t>
            </a:r>
            <a:r>
              <a:rPr lang="de-DE" altLang="de-DE" sz="16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Schwächen</a:t>
            </a:r>
            <a:r>
              <a:rPr lang="de-DE" altLang="de-DE" sz="1600" dirty="0">
                <a:solidFill>
                  <a:schemeClr val="accent4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  <a:r>
              <a:rPr lang="de-DE" altLang="de-DE" sz="16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de-DE" alt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(TIPP:   </a:t>
            </a:r>
          </a:p>
          <a:p>
            <a:pPr eaLnBrk="1" hangingPunct="1"/>
            <a:r>
              <a:rPr lang="de-DE" alt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Anzahl der ausgewiesenen  </a:t>
            </a:r>
          </a:p>
          <a:p>
            <a:pPr eaLnBrk="1" hangingPunct="1"/>
            <a:r>
              <a:rPr lang="de-DE" alt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Förderinhalte)</a:t>
            </a: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?</a:t>
            </a:r>
          </a:p>
          <a:p>
            <a:pPr marL="342900" indent="-342900" eaLnBrk="1" hangingPunct="1">
              <a:buFontTx/>
              <a:buAutoNum type="arabicParenR"/>
            </a:pPr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sz="1600" dirty="0">
              <a:solidFill>
                <a:srgbClr val="204353"/>
              </a:solidFill>
              <a:latin typeface="Arial"/>
              <a:ea typeface="ＭＳ Ｐゴシック" panose="020B0600070205080204" pitchFamily="34" charset="-128"/>
              <a:cs typeface="Calibri"/>
            </a:endParaRPr>
          </a:p>
          <a:p>
            <a:pPr algn="ctr"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hteck: abgerundete Ecken 17">
            <a:extLst>
              <a:ext uri="{FF2B5EF4-FFF2-40B4-BE49-F238E27FC236}">
                <a16:creationId xmlns:a16="http://schemas.microsoft.com/office/drawing/2014/main" id="{CE9F5301-907F-4BC2-A4E2-E6514C43489C}"/>
              </a:ext>
            </a:extLst>
          </p:cNvPr>
          <p:cNvSpPr/>
          <p:nvPr/>
        </p:nvSpPr>
        <p:spPr bwMode="auto">
          <a:xfrm>
            <a:off x="3851920" y="4651522"/>
            <a:ext cx="1368152" cy="310181"/>
          </a:xfrm>
          <a:prstGeom prst="roundRect">
            <a:avLst/>
          </a:prstGeom>
          <a:solidFill>
            <a:srgbClr val="E35356">
              <a:lumMod val="20000"/>
              <a:lumOff val="80000"/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00C770-7866-4346-AA3E-D26F8D4D5804}"/>
              </a:ext>
            </a:extLst>
          </p:cNvPr>
          <p:cNvSpPr/>
          <p:nvPr/>
        </p:nvSpPr>
        <p:spPr bwMode="auto">
          <a:xfrm>
            <a:off x="251520" y="5417975"/>
            <a:ext cx="3447510" cy="11073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3)  Notieren Sie sich mögliche  </a:t>
            </a:r>
          </a:p>
          <a:p>
            <a:pPr eaLnBrk="1" hangingPunct="1"/>
            <a:r>
              <a:rPr lang="de-DE" altLang="de-DE" sz="16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Unterrichtsschwerpunkte</a:t>
            </a: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, die   </a:t>
            </a:r>
          </a:p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sich für diese Klasse ableiten  </a:t>
            </a:r>
          </a:p>
          <a:p>
            <a:pPr eaLnBrk="1" hangingPunct="1"/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lassen</a:t>
            </a:r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sz="1600" dirty="0">
              <a:solidFill>
                <a:srgbClr val="204353"/>
              </a:solidFill>
              <a:latin typeface="Arial"/>
              <a:ea typeface="ＭＳ Ｐゴシック" panose="020B0600070205080204" pitchFamily="34" charset="-128"/>
              <a:cs typeface="Calibri"/>
            </a:endParaRPr>
          </a:p>
          <a:p>
            <a:pPr algn="ctr"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09002" y="2219629"/>
            <a:ext cx="2953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Tx/>
              <a:buAutoNum type="arabicParenR"/>
            </a:pP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  <a:r>
              <a:rPr lang="de-DE" alt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Kompetenzen </a:t>
            </a: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hat ein Großteil der Lerngruppe </a:t>
            </a:r>
            <a:r>
              <a:rPr lang="de-DE" altLang="de-DE" sz="1600" b="1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schon „angemessene“ Fähigkeiten </a:t>
            </a:r>
            <a:r>
              <a:rPr lang="de-DE" alt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entwickelt (kein/wenig Förderbedarf)?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535" y="5013176"/>
            <a:ext cx="5112568" cy="15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AE9D1F49-FB26-411C-BCAC-F1DF2D61F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"/>
          <a:stretch/>
        </p:blipFill>
        <p:spPr>
          <a:xfrm>
            <a:off x="411676" y="1196752"/>
            <a:ext cx="5154772" cy="40324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1. Arbeitsauftrag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A00389-B531-4593-9741-16FB371FA7B6}"/>
              </a:ext>
            </a:extLst>
          </p:cNvPr>
          <p:cNvSpPr/>
          <p:nvPr/>
        </p:nvSpPr>
        <p:spPr bwMode="auto">
          <a:xfrm>
            <a:off x="5913943" y="4448373"/>
            <a:ext cx="3104813" cy="36947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Unterrichtsschwerpunkt(e):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B02B37A-8792-42C0-B7F9-615A792BFEA3}"/>
              </a:ext>
            </a:extLst>
          </p:cNvPr>
          <p:cNvSpPr/>
          <p:nvPr/>
        </p:nvSpPr>
        <p:spPr>
          <a:xfrm>
            <a:off x="5913943" y="5531915"/>
            <a:ext cx="2772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OR </a:t>
            </a:r>
            <a:r>
              <a:rPr lang="de-DE" sz="14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Ordinale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Zahlvorstellungen</a:t>
            </a:r>
            <a:endParaRPr lang="de-DE" sz="2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64C461D-DD11-452D-9BF2-7C87014F9AFC}"/>
              </a:ext>
            </a:extLst>
          </p:cNvPr>
          <p:cNvSpPr/>
          <p:nvPr/>
        </p:nvSpPr>
        <p:spPr>
          <a:xfrm>
            <a:off x="5913943" y="4875475"/>
            <a:ext cx="25232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GV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Grundvorstellungen zu Rechenoperationen aufbauen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9A0367C-541A-4289-A7A4-2D995CFBD661}"/>
              </a:ext>
            </a:extLst>
          </p:cNvPr>
          <p:cNvSpPr/>
          <p:nvPr/>
        </p:nvSpPr>
        <p:spPr>
          <a:xfrm>
            <a:off x="5913943" y="6004223"/>
            <a:ext cx="3123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SW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Tragfähiges Stellenwertsystem</a:t>
            </a:r>
            <a:endParaRPr lang="de-DE" sz="2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Rechteck: abgerundete Ecken 17">
            <a:extLst>
              <a:ext uri="{FF2B5EF4-FFF2-40B4-BE49-F238E27FC236}">
                <a16:creationId xmlns:a16="http://schemas.microsoft.com/office/drawing/2014/main" id="{7B79045C-2E7E-4E9B-8122-F9C03993D299}"/>
              </a:ext>
            </a:extLst>
          </p:cNvPr>
          <p:cNvSpPr/>
          <p:nvPr/>
        </p:nvSpPr>
        <p:spPr bwMode="auto">
          <a:xfrm>
            <a:off x="3306942" y="2241168"/>
            <a:ext cx="211267" cy="2700000"/>
          </a:xfrm>
          <a:prstGeom prst="roundRect">
            <a:avLst/>
          </a:prstGeom>
          <a:solidFill>
            <a:srgbClr val="92D050"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3" name="Rechteck: abgerundete Ecken 17">
            <a:extLst>
              <a:ext uri="{FF2B5EF4-FFF2-40B4-BE49-F238E27FC236}">
                <a16:creationId xmlns:a16="http://schemas.microsoft.com/office/drawing/2014/main" id="{263F71EE-8870-496B-8871-59CA25A8284A}"/>
              </a:ext>
            </a:extLst>
          </p:cNvPr>
          <p:cNvSpPr/>
          <p:nvPr/>
        </p:nvSpPr>
        <p:spPr bwMode="auto">
          <a:xfrm>
            <a:off x="2387115" y="2241168"/>
            <a:ext cx="216024" cy="2700000"/>
          </a:xfrm>
          <a:prstGeom prst="roundRect">
            <a:avLst/>
          </a:prstGeom>
          <a:solidFill>
            <a:srgbClr val="92D050"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3363532-7DC4-4403-8156-8AF8C65BF6DB}"/>
              </a:ext>
            </a:extLst>
          </p:cNvPr>
          <p:cNvSpPr/>
          <p:nvPr/>
        </p:nvSpPr>
        <p:spPr bwMode="auto">
          <a:xfrm>
            <a:off x="5141840" y="2204864"/>
            <a:ext cx="216024" cy="2700000"/>
          </a:xfrm>
          <a:prstGeom prst="roundRect">
            <a:avLst/>
          </a:prstGeom>
          <a:solidFill>
            <a:srgbClr val="92D050"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hteck: abgerundete Ecken 17">
            <a:extLst>
              <a:ext uri="{FF2B5EF4-FFF2-40B4-BE49-F238E27FC236}">
                <a16:creationId xmlns:a16="http://schemas.microsoft.com/office/drawing/2014/main" id="{89E415A5-BAD4-4E29-8BA8-D8965F01BA42}"/>
              </a:ext>
            </a:extLst>
          </p:cNvPr>
          <p:cNvSpPr/>
          <p:nvPr/>
        </p:nvSpPr>
        <p:spPr bwMode="auto">
          <a:xfrm>
            <a:off x="4531636" y="2204864"/>
            <a:ext cx="216024" cy="2700000"/>
          </a:xfrm>
          <a:prstGeom prst="roundRect">
            <a:avLst/>
          </a:prstGeom>
          <a:solidFill>
            <a:srgbClr val="92D050"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hteck: abgerundete Ecken 17">
            <a:extLst>
              <a:ext uri="{FF2B5EF4-FFF2-40B4-BE49-F238E27FC236}">
                <a16:creationId xmlns:a16="http://schemas.microsoft.com/office/drawing/2014/main" id="{498541B5-1FDA-4D01-A487-D09CBD8F6697}"/>
              </a:ext>
            </a:extLst>
          </p:cNvPr>
          <p:cNvSpPr/>
          <p:nvPr/>
        </p:nvSpPr>
        <p:spPr bwMode="auto">
          <a:xfrm>
            <a:off x="2987824" y="2241168"/>
            <a:ext cx="211268" cy="2700000"/>
          </a:xfrm>
          <a:prstGeom prst="roundRect">
            <a:avLst/>
          </a:prstGeom>
          <a:solidFill>
            <a:srgbClr val="E35356">
              <a:lumMod val="20000"/>
              <a:lumOff val="80000"/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7" name="Rechteck: abgerundete Ecken 17">
            <a:extLst>
              <a:ext uri="{FF2B5EF4-FFF2-40B4-BE49-F238E27FC236}">
                <a16:creationId xmlns:a16="http://schemas.microsoft.com/office/drawing/2014/main" id="{910F192E-5A16-4C3A-88BF-A73238571617}"/>
              </a:ext>
            </a:extLst>
          </p:cNvPr>
          <p:cNvSpPr/>
          <p:nvPr/>
        </p:nvSpPr>
        <p:spPr bwMode="auto">
          <a:xfrm>
            <a:off x="2702363" y="2236741"/>
            <a:ext cx="211268" cy="2704427"/>
          </a:xfrm>
          <a:prstGeom prst="roundRect">
            <a:avLst/>
          </a:prstGeom>
          <a:solidFill>
            <a:srgbClr val="E35356">
              <a:lumMod val="20000"/>
              <a:lumOff val="80000"/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470F970-F219-4F49-B036-8CEAF91EA4D8}"/>
              </a:ext>
            </a:extLst>
          </p:cNvPr>
          <p:cNvSpPr/>
          <p:nvPr/>
        </p:nvSpPr>
        <p:spPr bwMode="auto">
          <a:xfrm>
            <a:off x="3610701" y="2241168"/>
            <a:ext cx="211268" cy="2700000"/>
          </a:xfrm>
          <a:prstGeom prst="roundRect">
            <a:avLst/>
          </a:prstGeom>
          <a:solidFill>
            <a:srgbClr val="E35356">
              <a:lumMod val="20000"/>
              <a:lumOff val="80000"/>
              <a:alpha val="61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3306507" y="4941168"/>
            <a:ext cx="211268" cy="216024"/>
          </a:xfrm>
          <a:prstGeom prst="roundRect">
            <a:avLst/>
          </a:prstGeom>
          <a:noFill/>
          <a:ln>
            <a:solidFill>
              <a:srgbClr val="007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18"/>
          <p:cNvSpPr/>
          <p:nvPr/>
        </p:nvSpPr>
        <p:spPr>
          <a:xfrm>
            <a:off x="5119734" y="4937756"/>
            <a:ext cx="211268" cy="216024"/>
          </a:xfrm>
          <a:prstGeom prst="roundRect">
            <a:avLst/>
          </a:prstGeom>
          <a:noFill/>
          <a:ln>
            <a:solidFill>
              <a:srgbClr val="007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/>
        </p:nvSpPr>
        <p:spPr>
          <a:xfrm>
            <a:off x="2391788" y="4941168"/>
            <a:ext cx="211268" cy="216024"/>
          </a:xfrm>
          <a:prstGeom prst="roundRect">
            <a:avLst/>
          </a:prstGeom>
          <a:noFill/>
          <a:ln>
            <a:solidFill>
              <a:srgbClr val="007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/>
          <p:cNvSpPr/>
          <p:nvPr/>
        </p:nvSpPr>
        <p:spPr>
          <a:xfrm>
            <a:off x="4526766" y="4941168"/>
            <a:ext cx="211268" cy="216024"/>
          </a:xfrm>
          <a:prstGeom prst="roundRect">
            <a:avLst/>
          </a:prstGeom>
          <a:noFill/>
          <a:ln>
            <a:solidFill>
              <a:srgbClr val="007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22"/>
          <p:cNvSpPr/>
          <p:nvPr/>
        </p:nvSpPr>
        <p:spPr>
          <a:xfrm>
            <a:off x="3610701" y="4940823"/>
            <a:ext cx="211268" cy="21602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gerundetes Rechteck 23"/>
          <p:cNvSpPr/>
          <p:nvPr/>
        </p:nvSpPr>
        <p:spPr>
          <a:xfrm>
            <a:off x="2993374" y="4929372"/>
            <a:ext cx="211268" cy="21602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/>
        </p:nvSpPr>
        <p:spPr>
          <a:xfrm>
            <a:off x="2692680" y="4926305"/>
            <a:ext cx="211268" cy="21602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7A00389-B531-4593-9741-16FB371FA7B6}"/>
              </a:ext>
            </a:extLst>
          </p:cNvPr>
          <p:cNvSpPr/>
          <p:nvPr/>
        </p:nvSpPr>
        <p:spPr bwMode="auto">
          <a:xfrm>
            <a:off x="5995570" y="1225017"/>
            <a:ext cx="2828866" cy="42176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noProof="0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Angemessene Fähigkeiten* </a:t>
            </a:r>
            <a:r>
              <a:rPr lang="de-DE" b="1" kern="0" noProof="0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7742"/>
              </a:solidFill>
              <a:effectLst/>
              <a:uLnTx/>
              <a:uFillTx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614750" y="1647851"/>
            <a:ext cx="3485633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kern="0" dirty="0">
                <a:solidFill>
                  <a:srgbClr val="204353"/>
                </a:solidFill>
                <a:latin typeface="Myriad Web Pro" panose="020B0503030403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* Verstehensgrundlagen vorhanden,  Beginn 3. Klasse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64C461D-DD11-452D-9BF2-7C87014F9AFC}"/>
              </a:ext>
            </a:extLst>
          </p:cNvPr>
          <p:cNvSpPr/>
          <p:nvPr/>
        </p:nvSpPr>
        <p:spPr>
          <a:xfrm>
            <a:off x="5922818" y="1958807"/>
            <a:ext cx="2523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ST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Arbeitsmittel verwenden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64C461D-DD11-452D-9BF2-7C87014F9AFC}"/>
              </a:ext>
            </a:extLst>
          </p:cNvPr>
          <p:cNvSpPr/>
          <p:nvPr/>
        </p:nvSpPr>
        <p:spPr>
          <a:xfrm>
            <a:off x="5924912" y="2399967"/>
            <a:ext cx="2884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KA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Kardinale Zahlvorstellungen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64C461D-DD11-452D-9BF2-7C87014F9AFC}"/>
              </a:ext>
            </a:extLst>
          </p:cNvPr>
          <p:cNvSpPr/>
          <p:nvPr/>
        </p:nvSpPr>
        <p:spPr>
          <a:xfrm>
            <a:off x="5913943" y="2827202"/>
            <a:ext cx="28842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MD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Multiplikations- und  </a:t>
            </a: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                    Divisionsaufgaben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64C461D-DD11-452D-9BF2-7C87014F9AFC}"/>
              </a:ext>
            </a:extLst>
          </p:cNvPr>
          <p:cNvSpPr/>
          <p:nvPr/>
        </p:nvSpPr>
        <p:spPr>
          <a:xfrm>
            <a:off x="5940152" y="3502257"/>
            <a:ext cx="2884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ZR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Mit Zahlen rechnen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09" y="5261448"/>
            <a:ext cx="4290460" cy="1303056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>
            <a:off x="962269" y="4833208"/>
            <a:ext cx="1449491" cy="468000"/>
          </a:xfrm>
          <a:prstGeom prst="rightArrow">
            <a:avLst>
              <a:gd name="adj1" fmla="val 68309"/>
              <a:gd name="adj2" fmla="val 45154"/>
            </a:avLst>
          </a:prstGeom>
          <a:solidFill>
            <a:schemeClr val="accent6">
              <a:lumMod val="20000"/>
              <a:lumOff val="80000"/>
              <a:alpha val="42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860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" grpId="0"/>
      <p:bldP spid="27" grpId="0"/>
      <p:bldP spid="28" grpId="0"/>
      <p:bldP spid="29" grpId="0"/>
      <p:bldP spid="30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Mögliche Schritte zur Analyse (Schritt 2)</a:t>
            </a:r>
            <a:endParaRPr lang="de-DE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EFCD30AB-FEAF-45E8-98DE-A422856360D8}"/>
              </a:ext>
            </a:extLst>
          </p:cNvPr>
          <p:cNvSpPr/>
          <p:nvPr/>
        </p:nvSpPr>
        <p:spPr bwMode="auto">
          <a:xfrm>
            <a:off x="176051" y="4113076"/>
            <a:ext cx="3641725" cy="982963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Identifizieren Sie Schüler*innen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mit besonders guten Ergebnissen.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Markieren Sie diese. 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15488EDA-C98E-495C-81ED-7F3E2F2ADE6F}"/>
              </a:ext>
            </a:extLst>
          </p:cNvPr>
          <p:cNvSpPr/>
          <p:nvPr/>
        </p:nvSpPr>
        <p:spPr bwMode="auto">
          <a:xfrm>
            <a:off x="179512" y="2780337"/>
            <a:ext cx="3641724" cy="982963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Identifizieren Sie Schüler*innen, mit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zusätzlichem Förderbedarf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Markieren Sie diese.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261ED1-67DE-4C71-92DD-0B0BE82900B1}"/>
              </a:ext>
            </a:extLst>
          </p:cNvPr>
          <p:cNvSpPr txBox="1"/>
          <p:nvPr/>
        </p:nvSpPr>
        <p:spPr>
          <a:xfrm>
            <a:off x="346003" y="1313625"/>
            <a:ext cx="87196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Schritt 2: </a:t>
            </a:r>
          </a:p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Analysieren Sie Ihre </a:t>
            </a:r>
            <a:r>
              <a:rPr lang="de-DE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Klassenübersicht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 Bezug auf </a:t>
            </a:r>
            <a:r>
              <a:rPr lang="de-DE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auffällige Schüler*</a:t>
            </a:r>
            <a:r>
              <a:rPr lang="de-DE" dirty="0" err="1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innenergebnisse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</a:t>
            </a:r>
            <a:endParaRPr lang="de-DE" sz="2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2EB84C-1648-4BEF-A9C8-409DAAE23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077" y="2073345"/>
            <a:ext cx="5154772" cy="407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5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3AAF28D-E3F0-4DFD-AE5F-672BB710D82D}"/>
              </a:ext>
            </a:extLst>
          </p:cNvPr>
          <p:cNvSpPr/>
          <p:nvPr/>
        </p:nvSpPr>
        <p:spPr bwMode="auto">
          <a:xfrm>
            <a:off x="266145" y="1291243"/>
            <a:ext cx="2772000" cy="13264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Arbeitsauftrag: </a:t>
            </a:r>
          </a:p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Analysieren Sie die vorliegende Kassenübersicht.</a:t>
            </a:r>
          </a:p>
          <a:p>
            <a:pPr eaLnBrk="1" hangingPunct="1"/>
            <a:endParaRPr lang="de-DE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sz="1600" dirty="0">
              <a:solidFill>
                <a:srgbClr val="204353"/>
              </a:solidFill>
              <a:latin typeface="Arial"/>
              <a:ea typeface="ＭＳ Ｐゴシック" panose="020B0600070205080204" pitchFamily="34" charset="-128"/>
              <a:cs typeface="Calibri"/>
            </a:endParaRPr>
          </a:p>
          <a:p>
            <a:pPr algn="ctr"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BC2561-DB04-45CA-AEE4-97A453EA00E7}"/>
              </a:ext>
            </a:extLst>
          </p:cNvPr>
          <p:cNvSpPr/>
          <p:nvPr/>
        </p:nvSpPr>
        <p:spPr bwMode="auto">
          <a:xfrm>
            <a:off x="101803" y="2784247"/>
            <a:ext cx="2635961" cy="11077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1) Identifizieren Sie  </a:t>
            </a:r>
          </a:p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Schüler*innen, mit </a:t>
            </a:r>
            <a:r>
              <a:rPr lang="de-DE" b="1" dirty="0">
                <a:solidFill>
                  <a:srgbClr val="930B18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zu-                  </a:t>
            </a:r>
          </a:p>
          <a:p>
            <a:pPr eaLnBrk="1" hangingPunct="1"/>
            <a:r>
              <a:rPr lang="de-DE" b="1" dirty="0">
                <a:solidFill>
                  <a:srgbClr val="930B18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</a:t>
            </a:r>
            <a:r>
              <a:rPr lang="de-DE" b="1" dirty="0" err="1">
                <a:solidFill>
                  <a:srgbClr val="930B18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sätzlichem</a:t>
            </a:r>
            <a:r>
              <a:rPr lang="de-DE" b="1" dirty="0">
                <a:solidFill>
                  <a:srgbClr val="930B18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Förder-  </a:t>
            </a:r>
          </a:p>
          <a:p>
            <a:pPr eaLnBrk="1" hangingPunct="1"/>
            <a:r>
              <a:rPr lang="de-DE" b="1" dirty="0">
                <a:solidFill>
                  <a:srgbClr val="930B18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bedarf.</a:t>
            </a:r>
          </a:p>
          <a:p>
            <a:pPr eaLnBrk="1" hangingPunct="1"/>
            <a:endParaRPr 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74ED3D9-1B71-4DF1-A53C-E48D48983E65}"/>
              </a:ext>
            </a:extLst>
          </p:cNvPr>
          <p:cNvSpPr/>
          <p:nvPr/>
        </p:nvSpPr>
        <p:spPr bwMode="auto">
          <a:xfrm>
            <a:off x="107341" y="4253150"/>
            <a:ext cx="2748805" cy="12877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2)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Identifizieren Sie </a:t>
            </a:r>
          </a:p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Schüler*innen </a:t>
            </a:r>
            <a:r>
              <a:rPr lang="de-DE" b="1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mit  </a:t>
            </a:r>
          </a:p>
          <a:p>
            <a:pPr eaLnBrk="1" hangingPunct="1"/>
            <a:r>
              <a:rPr lang="de-DE" b="1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besonders guten     </a:t>
            </a:r>
          </a:p>
          <a:p>
            <a:pPr eaLnBrk="1" hangingPunct="1"/>
            <a:r>
              <a:rPr lang="de-DE" b="1" dirty="0">
                <a:solidFill>
                  <a:srgbClr val="00774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Ergebnissen.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ED4065-6E2A-4B46-A7DB-66BCD3ED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17" y="1278257"/>
            <a:ext cx="6322079" cy="500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0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Idee des Workshops</a:t>
            </a:r>
            <a:endParaRPr lang="de-DE" dirty="0">
              <a:solidFill>
                <a:srgbClr val="204353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DCCADD-58DE-4B22-B87E-10E4801FE632}"/>
              </a:ext>
            </a:extLst>
          </p:cNvPr>
          <p:cNvSpPr txBox="1"/>
          <p:nvPr/>
        </p:nvSpPr>
        <p:spPr>
          <a:xfrm>
            <a:off x="515842" y="1614223"/>
            <a:ext cx="596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Grundlage: u.a. die Ergebnisse der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Kurzevaluation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ADAE623-4957-4381-98DC-EF2392FBD0D7}"/>
              </a:ext>
            </a:extLst>
          </p:cNvPr>
          <p:cNvSpPr txBox="1"/>
          <p:nvPr/>
        </p:nvSpPr>
        <p:spPr>
          <a:xfrm>
            <a:off x="503447" y="2132856"/>
            <a:ext cx="8056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Ziel: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mögliche Schritte bei der Analyse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vorstellen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519599-C471-4D2D-8E9A-AAA745F522BE}"/>
              </a:ext>
            </a:extLst>
          </p:cNvPr>
          <p:cNvSpPr txBox="1"/>
          <p:nvPr/>
        </p:nvSpPr>
        <p:spPr>
          <a:xfrm>
            <a:off x="490127" y="3173459"/>
            <a:ext cx="6904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Ihre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Erfahrungen und Fragen 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sollen Raum finden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C2DAEF-E6F6-4D11-B0B2-47F07179560E}"/>
              </a:ext>
            </a:extLst>
          </p:cNvPr>
          <p:cNvSpPr txBox="1"/>
          <p:nvPr/>
        </p:nvSpPr>
        <p:spPr>
          <a:xfrm>
            <a:off x="503447" y="3820978"/>
            <a:ext cx="6939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Workshop</a:t>
            </a:r>
            <a:r>
              <a:rPr lang="de-DE" sz="2000" i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vs. Informationsveranstaltung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958F27-3840-4B83-B9AF-1281BC21A66B}"/>
              </a:ext>
            </a:extLst>
          </p:cNvPr>
          <p:cNvSpPr txBox="1"/>
          <p:nvPr/>
        </p:nvSpPr>
        <p:spPr>
          <a:xfrm>
            <a:off x="503447" y="4469050"/>
            <a:ext cx="7164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Beispielrückmeldung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als gemeinsame Diskussionsbasis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769162-D54C-4A01-9CCE-9BA9D958C175}"/>
              </a:ext>
            </a:extLst>
          </p:cNvPr>
          <p:cNvSpPr txBox="1"/>
          <p:nvPr/>
        </p:nvSpPr>
        <p:spPr>
          <a:xfrm>
            <a:off x="515841" y="5045114"/>
            <a:ext cx="8043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Konzentration auf einen Kompetenzbereich: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Zahlen &amp; Operationen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BC90F2-8E1D-457E-87D1-4E706E40C825}"/>
              </a:ext>
            </a:extLst>
          </p:cNvPr>
          <p:cNvSpPr txBox="1"/>
          <p:nvPr/>
        </p:nvSpPr>
        <p:spPr>
          <a:xfrm>
            <a:off x="515842" y="5621178"/>
            <a:ext cx="5868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Bitte um ein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Feedback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am Ende der VA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9559F4-BBC4-4A90-B77A-E16698C7239D}"/>
              </a:ext>
            </a:extLst>
          </p:cNvPr>
          <p:cNvSpPr txBox="1"/>
          <p:nvPr/>
        </p:nvSpPr>
        <p:spPr>
          <a:xfrm>
            <a:off x="503447" y="2637926"/>
            <a:ext cx="8056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Ziel: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die vorhandenen Informationen bestmöglich nutzen</a:t>
            </a:r>
            <a:endParaRPr lang="de-DE" sz="2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98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3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8332AA8-B1F4-404A-829E-35874D847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" r="2528" b="1"/>
          <a:stretch/>
        </p:blipFill>
        <p:spPr>
          <a:xfrm>
            <a:off x="411676" y="1205466"/>
            <a:ext cx="5024420" cy="4023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</a:t>
            </a:r>
            <a:endParaRPr lang="de-DE" dirty="0"/>
          </a:p>
        </p:txBody>
      </p:sp>
      <p:sp>
        <p:nvSpPr>
          <p:cNvPr id="8" name="Rechteck: abgerundete Ecken 6">
            <a:extLst>
              <a:ext uri="{FF2B5EF4-FFF2-40B4-BE49-F238E27FC236}">
                <a16:creationId xmlns:a16="http://schemas.microsoft.com/office/drawing/2014/main" id="{9B194649-E31A-4BF0-BF66-48D483E90883}"/>
              </a:ext>
            </a:extLst>
          </p:cNvPr>
          <p:cNvSpPr/>
          <p:nvPr/>
        </p:nvSpPr>
        <p:spPr bwMode="auto">
          <a:xfrm rot="16200000">
            <a:off x="2880448" y="609090"/>
            <a:ext cx="141562" cy="4892719"/>
          </a:xfrm>
          <a:prstGeom prst="roundRect">
            <a:avLst/>
          </a:prstGeom>
          <a:solidFill>
            <a:srgbClr val="92D050"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: abgerundete Ecken 12">
            <a:extLst>
              <a:ext uri="{FF2B5EF4-FFF2-40B4-BE49-F238E27FC236}">
                <a16:creationId xmlns:a16="http://schemas.microsoft.com/office/drawing/2014/main" id="{3E9F3D54-F88B-4270-842D-57E48BB03482}"/>
              </a:ext>
            </a:extLst>
          </p:cNvPr>
          <p:cNvSpPr/>
          <p:nvPr/>
        </p:nvSpPr>
        <p:spPr bwMode="auto">
          <a:xfrm rot="16200000">
            <a:off x="2859591" y="2430943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hteck: abgerundete Ecken 12">
            <a:extLst>
              <a:ext uri="{FF2B5EF4-FFF2-40B4-BE49-F238E27FC236}">
                <a16:creationId xmlns:a16="http://schemas.microsoft.com/office/drawing/2014/main" id="{94FD897F-D715-4008-AF02-DE1F0C71689B}"/>
              </a:ext>
            </a:extLst>
          </p:cNvPr>
          <p:cNvSpPr/>
          <p:nvPr/>
        </p:nvSpPr>
        <p:spPr bwMode="auto">
          <a:xfrm rot="16200000">
            <a:off x="2863257" y="1784483"/>
            <a:ext cx="136390" cy="4853166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79808B-27F1-4B6E-BD08-82299CCAE7B9}"/>
              </a:ext>
            </a:extLst>
          </p:cNvPr>
          <p:cNvSpPr/>
          <p:nvPr/>
        </p:nvSpPr>
        <p:spPr bwMode="auto">
          <a:xfrm>
            <a:off x="2699792" y="346799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9FCCFB-3F90-4775-AA9D-9FFD90A1CF99}"/>
              </a:ext>
            </a:extLst>
          </p:cNvPr>
          <p:cNvSpPr/>
          <p:nvPr/>
        </p:nvSpPr>
        <p:spPr bwMode="auto">
          <a:xfrm>
            <a:off x="2699792" y="4521168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320CBE-F372-47B4-8F3A-C63B99212FBA}"/>
              </a:ext>
            </a:extLst>
          </p:cNvPr>
          <p:cNvSpPr/>
          <p:nvPr/>
        </p:nvSpPr>
        <p:spPr bwMode="auto">
          <a:xfrm>
            <a:off x="2989062" y="2708936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926851A-772B-47AB-B670-BE516CFF9337}"/>
              </a:ext>
            </a:extLst>
          </p:cNvPr>
          <p:cNvSpPr/>
          <p:nvPr/>
        </p:nvSpPr>
        <p:spPr bwMode="auto">
          <a:xfrm>
            <a:off x="2370828" y="477448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DF0010-F334-4A5C-A94E-4C7A5C80B0D0}"/>
              </a:ext>
            </a:extLst>
          </p:cNvPr>
          <p:cNvSpPr/>
          <p:nvPr/>
        </p:nvSpPr>
        <p:spPr bwMode="auto">
          <a:xfrm>
            <a:off x="2370828" y="451779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E8220B9-9FB7-44B8-BA1C-A646D2255BA9}"/>
              </a:ext>
            </a:extLst>
          </p:cNvPr>
          <p:cNvSpPr/>
          <p:nvPr/>
        </p:nvSpPr>
        <p:spPr bwMode="auto">
          <a:xfrm>
            <a:off x="2989062" y="2860844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86CF7CD-045D-45F6-829F-4822F4E0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27" y="3973802"/>
            <a:ext cx="249958" cy="176799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319A959-73B2-4BE5-81F0-A217BA51321F}"/>
              </a:ext>
            </a:extLst>
          </p:cNvPr>
          <p:cNvCxnSpPr>
            <a:cxnSpLocks/>
          </p:cNvCxnSpPr>
          <p:nvPr/>
        </p:nvCxnSpPr>
        <p:spPr bwMode="auto">
          <a:xfrm>
            <a:off x="2483768" y="1772816"/>
            <a:ext cx="3536111" cy="0"/>
          </a:xfrm>
          <a:prstGeom prst="straightConnector1">
            <a:avLst/>
          </a:prstGeom>
          <a:solidFill>
            <a:srgbClr val="204353"/>
          </a:solidFill>
          <a:ln w="57150" cap="flat" cmpd="sng" algn="ctr">
            <a:solidFill>
              <a:srgbClr val="20435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0FC86F5-C59A-4310-B8C7-4D94BC47593A}"/>
              </a:ext>
            </a:extLst>
          </p:cNvPr>
          <p:cNvSpPr/>
          <p:nvPr/>
        </p:nvSpPr>
        <p:spPr bwMode="auto">
          <a:xfrm>
            <a:off x="2989787" y="3368405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44A819-7021-4B2D-89CA-EDC5DF521BE3}"/>
              </a:ext>
            </a:extLst>
          </p:cNvPr>
          <p:cNvSpPr/>
          <p:nvPr/>
        </p:nvSpPr>
        <p:spPr bwMode="auto">
          <a:xfrm>
            <a:off x="2989787" y="3507090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F0116B0-4BEE-48EF-883C-64A56755C467}"/>
              </a:ext>
            </a:extLst>
          </p:cNvPr>
          <p:cNvSpPr/>
          <p:nvPr/>
        </p:nvSpPr>
        <p:spPr bwMode="auto">
          <a:xfrm>
            <a:off x="2989062" y="399148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0C6B293-161F-49F7-9B03-22A07050F016}"/>
              </a:ext>
            </a:extLst>
          </p:cNvPr>
          <p:cNvSpPr/>
          <p:nvPr/>
        </p:nvSpPr>
        <p:spPr bwMode="auto">
          <a:xfrm>
            <a:off x="2989062" y="475855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FF7B434-30A4-4AB9-8F0B-25E3DC3BD629}"/>
              </a:ext>
            </a:extLst>
          </p:cNvPr>
          <p:cNvSpPr/>
          <p:nvPr/>
        </p:nvSpPr>
        <p:spPr bwMode="auto">
          <a:xfrm>
            <a:off x="2987848" y="450436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9" name="Rechteck: abgerundete Ecken 12">
            <a:extLst>
              <a:ext uri="{FF2B5EF4-FFF2-40B4-BE49-F238E27FC236}">
                <a16:creationId xmlns:a16="http://schemas.microsoft.com/office/drawing/2014/main" id="{C56246E4-468B-424B-9312-B435966846AB}"/>
              </a:ext>
            </a:extLst>
          </p:cNvPr>
          <p:cNvSpPr/>
          <p:nvPr/>
        </p:nvSpPr>
        <p:spPr bwMode="auto">
          <a:xfrm rot="16200000">
            <a:off x="2878484" y="1140885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0" name="Rechteck: abgerundete Ecken 12">
            <a:extLst>
              <a:ext uri="{FF2B5EF4-FFF2-40B4-BE49-F238E27FC236}">
                <a16:creationId xmlns:a16="http://schemas.microsoft.com/office/drawing/2014/main" id="{F1763143-F930-44F8-95DC-5E9A95E5DF9E}"/>
              </a:ext>
            </a:extLst>
          </p:cNvPr>
          <p:cNvSpPr/>
          <p:nvPr/>
        </p:nvSpPr>
        <p:spPr bwMode="auto">
          <a:xfrm rot="16200000">
            <a:off x="2870775" y="1659114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1E6231A-8D0F-4A73-A3BD-5F5B64C70BB9}"/>
              </a:ext>
            </a:extLst>
          </p:cNvPr>
          <p:cNvSpPr/>
          <p:nvPr/>
        </p:nvSpPr>
        <p:spPr bwMode="auto">
          <a:xfrm>
            <a:off x="5951694" y="2085058"/>
            <a:ext cx="2701353" cy="6840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Kinder mit (stark) auffälligen Ergebnissen: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A137C8C-ABDB-4424-8048-CD8C389FC9E8}"/>
              </a:ext>
            </a:extLst>
          </p:cNvPr>
          <p:cNvSpPr/>
          <p:nvPr/>
        </p:nvSpPr>
        <p:spPr bwMode="auto">
          <a:xfrm>
            <a:off x="3907103" y="259876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EC59780-FC84-4C65-B8E0-F47873EC77AA}"/>
              </a:ext>
            </a:extLst>
          </p:cNvPr>
          <p:cNvSpPr/>
          <p:nvPr/>
        </p:nvSpPr>
        <p:spPr bwMode="auto">
          <a:xfrm>
            <a:off x="3590759" y="3368405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2C437BB-BBA9-4C29-B648-36E89469E7E1}"/>
              </a:ext>
            </a:extLst>
          </p:cNvPr>
          <p:cNvSpPr/>
          <p:nvPr/>
        </p:nvSpPr>
        <p:spPr bwMode="auto">
          <a:xfrm>
            <a:off x="3590759" y="3494560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A329568-86CD-4001-9125-9098FE205B60}"/>
              </a:ext>
            </a:extLst>
          </p:cNvPr>
          <p:cNvSpPr/>
          <p:nvPr/>
        </p:nvSpPr>
        <p:spPr bwMode="auto">
          <a:xfrm>
            <a:off x="3605714" y="401586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0E3CED9-521D-405E-8286-DDE368FDD504}"/>
              </a:ext>
            </a:extLst>
          </p:cNvPr>
          <p:cNvSpPr/>
          <p:nvPr/>
        </p:nvSpPr>
        <p:spPr bwMode="auto">
          <a:xfrm>
            <a:off x="3596338" y="465255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87AEE4B-E006-4F09-ADB5-FDA0EE8E6892}"/>
              </a:ext>
            </a:extLst>
          </p:cNvPr>
          <p:cNvSpPr/>
          <p:nvPr/>
        </p:nvSpPr>
        <p:spPr bwMode="auto">
          <a:xfrm>
            <a:off x="3611952" y="4765243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F00B2A3-4B8A-43C5-A139-10816FE67BB0}"/>
              </a:ext>
            </a:extLst>
          </p:cNvPr>
          <p:cNvSpPr/>
          <p:nvPr/>
        </p:nvSpPr>
        <p:spPr bwMode="auto">
          <a:xfrm>
            <a:off x="3907103" y="4780256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3" name="Rechteck: abgerundete Ecken 6">
            <a:extLst>
              <a:ext uri="{FF2B5EF4-FFF2-40B4-BE49-F238E27FC236}">
                <a16:creationId xmlns:a16="http://schemas.microsoft.com/office/drawing/2014/main" id="{232F6375-2FB4-4E6B-93C3-3102976779C7}"/>
              </a:ext>
            </a:extLst>
          </p:cNvPr>
          <p:cNvSpPr/>
          <p:nvPr/>
        </p:nvSpPr>
        <p:spPr bwMode="auto">
          <a:xfrm rot="16200000">
            <a:off x="2871998" y="854658"/>
            <a:ext cx="141562" cy="4892719"/>
          </a:xfrm>
          <a:prstGeom prst="roundRect">
            <a:avLst/>
          </a:prstGeom>
          <a:solidFill>
            <a:srgbClr val="92D050"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3AF1873-AB5B-42F7-BFEA-A172554A030D}"/>
              </a:ext>
            </a:extLst>
          </p:cNvPr>
          <p:cNvSpPr/>
          <p:nvPr/>
        </p:nvSpPr>
        <p:spPr bwMode="auto">
          <a:xfrm>
            <a:off x="2987824" y="465676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5" name="Rechteck: abgerundete Ecken 12">
            <a:extLst>
              <a:ext uri="{FF2B5EF4-FFF2-40B4-BE49-F238E27FC236}">
                <a16:creationId xmlns:a16="http://schemas.microsoft.com/office/drawing/2014/main" id="{2936C96D-6BAA-4B4B-9476-AD5D500A39A8}"/>
              </a:ext>
            </a:extLst>
          </p:cNvPr>
          <p:cNvSpPr/>
          <p:nvPr/>
        </p:nvSpPr>
        <p:spPr bwMode="auto">
          <a:xfrm rot="16200000">
            <a:off x="2886939" y="246657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69" y="5231348"/>
            <a:ext cx="4302039" cy="1306573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84785DB7-F102-41B4-A705-85F140744CA6}"/>
              </a:ext>
            </a:extLst>
          </p:cNvPr>
          <p:cNvSpPr/>
          <p:nvPr/>
        </p:nvSpPr>
        <p:spPr bwMode="auto">
          <a:xfrm>
            <a:off x="5782301" y="1578222"/>
            <a:ext cx="2952328" cy="6120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Aufbauende Kompetenzen</a:t>
            </a:r>
          </a:p>
        </p:txBody>
      </p:sp>
      <p:sp>
        <p:nvSpPr>
          <p:cNvPr id="42" name="Rechteck: abgerundete Ecken 12">
            <a:extLst>
              <a:ext uri="{FF2B5EF4-FFF2-40B4-BE49-F238E27FC236}">
                <a16:creationId xmlns:a16="http://schemas.microsoft.com/office/drawing/2014/main" id="{85C7E138-F412-4A14-AB60-242FCADA709D}"/>
              </a:ext>
            </a:extLst>
          </p:cNvPr>
          <p:cNvSpPr/>
          <p:nvPr/>
        </p:nvSpPr>
        <p:spPr bwMode="auto">
          <a:xfrm rot="16200000">
            <a:off x="2877019" y="2170390"/>
            <a:ext cx="136390" cy="4853166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6AA7DE7-96BE-49E8-A7AD-4D67B312A61F}"/>
              </a:ext>
            </a:extLst>
          </p:cNvPr>
          <p:cNvSpPr/>
          <p:nvPr/>
        </p:nvSpPr>
        <p:spPr bwMode="auto">
          <a:xfrm>
            <a:off x="2987824" y="4261269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A3DC868C-A706-44C7-A42D-068D3AB7E3FB}"/>
              </a:ext>
            </a:extLst>
          </p:cNvPr>
          <p:cNvSpPr/>
          <p:nvPr/>
        </p:nvSpPr>
        <p:spPr>
          <a:xfrm>
            <a:off x="5940152" y="2890679"/>
            <a:ext cx="23813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4</a:t>
            </a:r>
          </a:p>
          <a:p>
            <a:pPr eaLnBrk="1" hangingPunct="1"/>
            <a:r>
              <a:rPr lang="de-DE" sz="16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5</a:t>
            </a:r>
          </a:p>
          <a:p>
            <a:pPr eaLnBrk="1" hangingPunct="1"/>
            <a:r>
              <a:rPr lang="de-DE" sz="16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6</a:t>
            </a:r>
          </a:p>
          <a:p>
            <a:pPr eaLnBrk="1" hangingPunct="1"/>
            <a:r>
              <a:rPr lang="de-DE" sz="16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10</a:t>
            </a:r>
          </a:p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11</a:t>
            </a:r>
          </a:p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15</a:t>
            </a:r>
          </a:p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16</a:t>
            </a:r>
          </a:p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19</a:t>
            </a:r>
          </a:p>
          <a:p>
            <a:pPr eaLnBrk="1" hangingPunct="1"/>
            <a:r>
              <a:rPr lang="de-DE" sz="16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20</a:t>
            </a:r>
          </a:p>
          <a:p>
            <a:pPr eaLnBrk="1" hangingPunct="1"/>
            <a:r>
              <a:rPr lang="de-DE" sz="1600" dirty="0">
                <a:solidFill>
                  <a:schemeClr val="accent1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21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E7ED090-3FF7-4DC4-82A3-217BC7573D60}"/>
              </a:ext>
            </a:extLst>
          </p:cNvPr>
          <p:cNvSpPr/>
          <p:nvPr/>
        </p:nvSpPr>
        <p:spPr>
          <a:xfrm>
            <a:off x="5336024" y="1910377"/>
            <a:ext cx="540626" cy="3312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700" dirty="0">
                <a:solidFill>
                  <a:schemeClr val="accent1"/>
                </a:solidFill>
              </a:rPr>
              <a:t>Anzahl FI</a:t>
            </a:r>
          </a:p>
          <a:p>
            <a:pPr algn="ctr"/>
            <a:endParaRPr lang="de-DE" sz="850" dirty="0"/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1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1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2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5 (L)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0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/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1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4(L)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5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/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6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6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2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/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3(L)</a:t>
            </a:r>
          </a:p>
          <a:p>
            <a:pPr>
              <a:spcAft>
                <a:spcPts val="0"/>
              </a:spcAft>
            </a:pPr>
            <a:r>
              <a:rPr lang="de-DE" sz="850" i="1" dirty="0">
                <a:solidFill>
                  <a:schemeClr val="accent1"/>
                </a:solidFill>
              </a:rPr>
              <a:t>8</a:t>
            </a:r>
          </a:p>
          <a:p>
            <a:pPr algn="ctr"/>
            <a:endParaRPr lang="de-DE" sz="700" dirty="0"/>
          </a:p>
          <a:p>
            <a:pPr algn="ctr"/>
            <a:endParaRPr lang="de-DE" sz="700" dirty="0"/>
          </a:p>
          <a:p>
            <a:pPr algn="ctr"/>
            <a:endParaRPr lang="de-DE" sz="700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6083275-19F3-4A2F-AFDF-8F86E9099F9C}"/>
              </a:ext>
            </a:extLst>
          </p:cNvPr>
          <p:cNvGrpSpPr/>
          <p:nvPr/>
        </p:nvGrpSpPr>
        <p:grpSpPr>
          <a:xfrm>
            <a:off x="5435299" y="2708936"/>
            <a:ext cx="163835" cy="2185572"/>
            <a:chOff x="5436096" y="2669835"/>
            <a:chExt cx="163835" cy="218557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8E47217E-4A53-4E8E-BAD8-A23FB6198017}"/>
                    </a:ext>
                  </a:extLst>
                </p14:cNvPr>
                <p14:cNvContentPartPr/>
                <p14:nvPr/>
              </p14:nvContentPartPr>
              <p14:xfrm>
                <a:off x="5451764" y="3440405"/>
                <a:ext cx="112680" cy="1080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8E47217E-4A53-4E8E-BAD8-A23FB61980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15764" y="3368765"/>
                  <a:ext cx="1843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B0963A3D-81D9-4604-9215-219ED17EDA7E}"/>
                    </a:ext>
                  </a:extLst>
                </p14:cNvPr>
                <p14:cNvContentPartPr/>
                <p14:nvPr/>
              </p14:nvContentPartPr>
              <p14:xfrm>
                <a:off x="5487218" y="2669835"/>
                <a:ext cx="112713" cy="11113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B0963A3D-81D9-4604-9215-219ED17EDA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51207" y="2593194"/>
                  <a:ext cx="184374" cy="16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58AAB029-C035-4448-996D-2FD7523D5E7B}"/>
                    </a:ext>
                  </a:extLst>
                </p14:cNvPr>
                <p14:cNvContentPartPr/>
                <p14:nvPr/>
              </p14:nvContentPartPr>
              <p14:xfrm>
                <a:off x="5445792" y="3558789"/>
                <a:ext cx="112713" cy="11113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58AAB029-C035-4448-996D-2FD7523D5E7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09781" y="3482148"/>
                  <a:ext cx="184374" cy="16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1EE577DE-86B5-43B6-931C-1726DE9162F5}"/>
                    </a:ext>
                  </a:extLst>
                </p14:cNvPr>
                <p14:cNvContentPartPr/>
                <p14:nvPr/>
              </p14:nvContentPartPr>
              <p14:xfrm>
                <a:off x="5445792" y="4087861"/>
                <a:ext cx="112713" cy="11113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1EE577DE-86B5-43B6-931C-1726DE9162F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09781" y="4011220"/>
                  <a:ext cx="184374" cy="16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EDADAE11-D44A-4D61-ABA3-F891CA17E73E}"/>
                    </a:ext>
                  </a:extLst>
                </p14:cNvPr>
                <p14:cNvContentPartPr/>
                <p14:nvPr/>
              </p14:nvContentPartPr>
              <p14:xfrm>
                <a:off x="5436096" y="4205105"/>
                <a:ext cx="112713" cy="11113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EDADAE11-D44A-4D61-ABA3-F891CA17E7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00085" y="4128464"/>
                  <a:ext cx="184374" cy="16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81FDD1D4-2E39-4B4C-A1BE-67F6E893BAC6}"/>
                    </a:ext>
                  </a:extLst>
                </p14:cNvPr>
                <p14:cNvContentPartPr/>
                <p14:nvPr/>
              </p14:nvContentPartPr>
              <p14:xfrm>
                <a:off x="5445792" y="4844294"/>
                <a:ext cx="112713" cy="11113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81FDD1D4-2E39-4B4C-A1BE-67F6E893B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09781" y="4767653"/>
                  <a:ext cx="184374" cy="16401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4537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1" grpId="0"/>
      <p:bldP spid="42" grpId="0" animBg="1"/>
      <p:bldP spid="46" grpId="0" animBg="1"/>
      <p:bldP spid="47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48332AA8-B1F4-404A-829E-35874D84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6" y="1149739"/>
            <a:ext cx="5154772" cy="40794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Arbeitsauftrag</a:t>
            </a:r>
            <a:endParaRPr lang="de-DE" dirty="0"/>
          </a:p>
        </p:txBody>
      </p:sp>
      <p:sp>
        <p:nvSpPr>
          <p:cNvPr id="8" name="Rechteck: abgerundete Ecken 6">
            <a:extLst>
              <a:ext uri="{FF2B5EF4-FFF2-40B4-BE49-F238E27FC236}">
                <a16:creationId xmlns:a16="http://schemas.microsoft.com/office/drawing/2014/main" id="{9B194649-E31A-4BF0-BF66-48D483E90883}"/>
              </a:ext>
            </a:extLst>
          </p:cNvPr>
          <p:cNvSpPr/>
          <p:nvPr/>
        </p:nvSpPr>
        <p:spPr bwMode="auto">
          <a:xfrm rot="16200000">
            <a:off x="2872662" y="633328"/>
            <a:ext cx="135370" cy="4853167"/>
          </a:xfrm>
          <a:prstGeom prst="roundRect">
            <a:avLst/>
          </a:prstGeom>
          <a:solidFill>
            <a:srgbClr val="92D050"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: abgerundete Ecken 12">
            <a:extLst>
              <a:ext uri="{FF2B5EF4-FFF2-40B4-BE49-F238E27FC236}">
                <a16:creationId xmlns:a16="http://schemas.microsoft.com/office/drawing/2014/main" id="{3E9F3D54-F88B-4270-842D-57E48BB03482}"/>
              </a:ext>
            </a:extLst>
          </p:cNvPr>
          <p:cNvSpPr/>
          <p:nvPr/>
        </p:nvSpPr>
        <p:spPr bwMode="auto">
          <a:xfrm rot="16200000">
            <a:off x="2923552" y="236313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hteck: abgerundete Ecken 12">
            <a:extLst>
              <a:ext uri="{FF2B5EF4-FFF2-40B4-BE49-F238E27FC236}">
                <a16:creationId xmlns:a16="http://schemas.microsoft.com/office/drawing/2014/main" id="{94FD897F-D715-4008-AF02-DE1F0C71689B}"/>
              </a:ext>
            </a:extLst>
          </p:cNvPr>
          <p:cNvSpPr/>
          <p:nvPr/>
        </p:nvSpPr>
        <p:spPr bwMode="auto">
          <a:xfrm rot="16200000">
            <a:off x="2877019" y="2170390"/>
            <a:ext cx="136390" cy="4853166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79808B-27F1-4B6E-BD08-82299CCAE7B9}"/>
              </a:ext>
            </a:extLst>
          </p:cNvPr>
          <p:cNvSpPr/>
          <p:nvPr/>
        </p:nvSpPr>
        <p:spPr bwMode="auto">
          <a:xfrm>
            <a:off x="2699792" y="346799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9FCCFB-3F90-4775-AA9D-9FFD90A1CF99}"/>
              </a:ext>
            </a:extLst>
          </p:cNvPr>
          <p:cNvSpPr/>
          <p:nvPr/>
        </p:nvSpPr>
        <p:spPr bwMode="auto">
          <a:xfrm>
            <a:off x="2699792" y="4521168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320CBE-F372-47B4-8F3A-C63B99212FBA}"/>
              </a:ext>
            </a:extLst>
          </p:cNvPr>
          <p:cNvSpPr/>
          <p:nvPr/>
        </p:nvSpPr>
        <p:spPr bwMode="auto">
          <a:xfrm>
            <a:off x="2989062" y="2708936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926851A-772B-47AB-B670-BE516CFF9337}"/>
              </a:ext>
            </a:extLst>
          </p:cNvPr>
          <p:cNvSpPr/>
          <p:nvPr/>
        </p:nvSpPr>
        <p:spPr bwMode="auto">
          <a:xfrm>
            <a:off x="2370828" y="477448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DF0010-F334-4A5C-A94E-4C7A5C80B0D0}"/>
              </a:ext>
            </a:extLst>
          </p:cNvPr>
          <p:cNvSpPr/>
          <p:nvPr/>
        </p:nvSpPr>
        <p:spPr bwMode="auto">
          <a:xfrm>
            <a:off x="2370828" y="451779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E8220B9-9FB7-44B8-BA1C-A646D2255BA9}"/>
              </a:ext>
            </a:extLst>
          </p:cNvPr>
          <p:cNvSpPr/>
          <p:nvPr/>
        </p:nvSpPr>
        <p:spPr bwMode="auto">
          <a:xfrm>
            <a:off x="2989062" y="2860844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86CF7CD-045D-45F6-829F-4822F4E0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89" y="3972664"/>
            <a:ext cx="249958" cy="176799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319A959-73B2-4BE5-81F0-A217BA51321F}"/>
              </a:ext>
            </a:extLst>
          </p:cNvPr>
          <p:cNvCxnSpPr>
            <a:cxnSpLocks/>
          </p:cNvCxnSpPr>
          <p:nvPr/>
        </p:nvCxnSpPr>
        <p:spPr bwMode="auto">
          <a:xfrm>
            <a:off x="2483768" y="1772816"/>
            <a:ext cx="3536111" cy="0"/>
          </a:xfrm>
          <a:prstGeom prst="straightConnector1">
            <a:avLst/>
          </a:prstGeom>
          <a:solidFill>
            <a:srgbClr val="204353"/>
          </a:solidFill>
          <a:ln w="57150" cap="flat" cmpd="sng" algn="ctr">
            <a:solidFill>
              <a:srgbClr val="20435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84785DB7-F102-41B4-A705-85F140744CA6}"/>
              </a:ext>
            </a:extLst>
          </p:cNvPr>
          <p:cNvSpPr/>
          <p:nvPr/>
        </p:nvSpPr>
        <p:spPr bwMode="auto">
          <a:xfrm>
            <a:off x="5782301" y="1578222"/>
            <a:ext cx="2952328" cy="6120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Aufbauende Kompetenzen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0FC86F5-C59A-4310-B8C7-4D94BC47593A}"/>
              </a:ext>
            </a:extLst>
          </p:cNvPr>
          <p:cNvSpPr/>
          <p:nvPr/>
        </p:nvSpPr>
        <p:spPr bwMode="auto">
          <a:xfrm>
            <a:off x="2989787" y="3368405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44A819-7021-4B2D-89CA-EDC5DF521BE3}"/>
              </a:ext>
            </a:extLst>
          </p:cNvPr>
          <p:cNvSpPr/>
          <p:nvPr/>
        </p:nvSpPr>
        <p:spPr bwMode="auto">
          <a:xfrm>
            <a:off x="2989787" y="3507090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F0116B0-4BEE-48EF-883C-64A56755C467}"/>
              </a:ext>
            </a:extLst>
          </p:cNvPr>
          <p:cNvSpPr/>
          <p:nvPr/>
        </p:nvSpPr>
        <p:spPr bwMode="auto">
          <a:xfrm>
            <a:off x="2989062" y="399148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0C6B293-161F-49F7-9B03-22A07050F016}"/>
              </a:ext>
            </a:extLst>
          </p:cNvPr>
          <p:cNvSpPr/>
          <p:nvPr/>
        </p:nvSpPr>
        <p:spPr bwMode="auto">
          <a:xfrm>
            <a:off x="2989062" y="475855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FF7B434-30A4-4AB9-8F0B-25E3DC3BD629}"/>
              </a:ext>
            </a:extLst>
          </p:cNvPr>
          <p:cNvSpPr/>
          <p:nvPr/>
        </p:nvSpPr>
        <p:spPr bwMode="auto">
          <a:xfrm>
            <a:off x="2987848" y="450436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29" name="Rechteck: abgerundete Ecken 12">
            <a:extLst>
              <a:ext uri="{FF2B5EF4-FFF2-40B4-BE49-F238E27FC236}">
                <a16:creationId xmlns:a16="http://schemas.microsoft.com/office/drawing/2014/main" id="{C56246E4-468B-424B-9312-B435966846AB}"/>
              </a:ext>
            </a:extLst>
          </p:cNvPr>
          <p:cNvSpPr/>
          <p:nvPr/>
        </p:nvSpPr>
        <p:spPr bwMode="auto">
          <a:xfrm rot="16200000">
            <a:off x="2948890" y="2432431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0" name="Rechteck: abgerundete Ecken 12">
            <a:extLst>
              <a:ext uri="{FF2B5EF4-FFF2-40B4-BE49-F238E27FC236}">
                <a16:creationId xmlns:a16="http://schemas.microsoft.com/office/drawing/2014/main" id="{F1763143-F930-44F8-95DC-5E9A95E5DF9E}"/>
              </a:ext>
            </a:extLst>
          </p:cNvPr>
          <p:cNvSpPr/>
          <p:nvPr/>
        </p:nvSpPr>
        <p:spPr bwMode="auto">
          <a:xfrm rot="16200000">
            <a:off x="2878489" y="1653213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1E6231A-8D0F-4A73-A3BD-5F5B64C70BB9}"/>
              </a:ext>
            </a:extLst>
          </p:cNvPr>
          <p:cNvSpPr/>
          <p:nvPr/>
        </p:nvSpPr>
        <p:spPr bwMode="auto">
          <a:xfrm>
            <a:off x="5939492" y="2083645"/>
            <a:ext cx="2701353" cy="6840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Kinder mit (stark) auffälligen Ergebnissen: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BFF4D2A-978F-4ABF-BF02-8F3E500B8332}"/>
              </a:ext>
            </a:extLst>
          </p:cNvPr>
          <p:cNvSpPr/>
          <p:nvPr/>
        </p:nvSpPr>
        <p:spPr>
          <a:xfrm>
            <a:off x="5935081" y="2888290"/>
            <a:ext cx="23813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4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5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6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10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11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15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16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19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20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A137C8C-ABDB-4424-8048-CD8C389FC9E8}"/>
              </a:ext>
            </a:extLst>
          </p:cNvPr>
          <p:cNvSpPr/>
          <p:nvPr/>
        </p:nvSpPr>
        <p:spPr bwMode="auto">
          <a:xfrm>
            <a:off x="3888861" y="258913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EC59780-FC84-4C65-B8E0-F47873EC77AA}"/>
              </a:ext>
            </a:extLst>
          </p:cNvPr>
          <p:cNvSpPr/>
          <p:nvPr/>
        </p:nvSpPr>
        <p:spPr bwMode="auto">
          <a:xfrm>
            <a:off x="3590759" y="3368405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2C437BB-BBA9-4C29-B648-36E89469E7E1}"/>
              </a:ext>
            </a:extLst>
          </p:cNvPr>
          <p:cNvSpPr/>
          <p:nvPr/>
        </p:nvSpPr>
        <p:spPr bwMode="auto">
          <a:xfrm>
            <a:off x="3590759" y="3494560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A329568-86CD-4001-9125-9098FE205B60}"/>
              </a:ext>
            </a:extLst>
          </p:cNvPr>
          <p:cNvSpPr/>
          <p:nvPr/>
        </p:nvSpPr>
        <p:spPr bwMode="auto">
          <a:xfrm>
            <a:off x="3605714" y="401586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0E3CED9-521D-405E-8286-DDE368FDD504}"/>
              </a:ext>
            </a:extLst>
          </p:cNvPr>
          <p:cNvSpPr/>
          <p:nvPr/>
        </p:nvSpPr>
        <p:spPr bwMode="auto">
          <a:xfrm>
            <a:off x="3596338" y="4652551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87AEE4B-E006-4F09-ADB5-FDA0EE8E6892}"/>
              </a:ext>
            </a:extLst>
          </p:cNvPr>
          <p:cNvSpPr/>
          <p:nvPr/>
        </p:nvSpPr>
        <p:spPr bwMode="auto">
          <a:xfrm>
            <a:off x="3611952" y="4765243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F00B2A3-4B8A-43C5-A139-10816FE67BB0}"/>
              </a:ext>
            </a:extLst>
          </p:cNvPr>
          <p:cNvSpPr/>
          <p:nvPr/>
        </p:nvSpPr>
        <p:spPr bwMode="auto">
          <a:xfrm>
            <a:off x="3907103" y="4780256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8A854BE7-AB45-4C21-85D5-FBB852006347}"/>
              </a:ext>
            </a:extLst>
          </p:cNvPr>
          <p:cNvSpPr/>
          <p:nvPr/>
        </p:nvSpPr>
        <p:spPr>
          <a:xfrm>
            <a:off x="5940152" y="2890679"/>
            <a:ext cx="23813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4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5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6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10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11</a:t>
            </a:r>
          </a:p>
          <a:p>
            <a:pPr eaLnBrk="1" hangingPunct="1"/>
            <a:r>
              <a:rPr lang="de-DE" sz="16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15</a:t>
            </a:r>
          </a:p>
          <a:p>
            <a:pPr eaLnBrk="1" hangingPunct="1"/>
            <a:r>
              <a:rPr lang="de-DE" sz="16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16</a:t>
            </a:r>
          </a:p>
          <a:p>
            <a:pPr eaLnBrk="1" hangingPunct="1"/>
            <a:r>
              <a:rPr lang="de-DE" sz="16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19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20</a:t>
            </a:r>
          </a:p>
          <a:p>
            <a:pPr eaLnBrk="1" hangingPunct="1"/>
            <a:r>
              <a:rPr lang="de-DE" sz="16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Kind 21</a:t>
            </a:r>
          </a:p>
        </p:txBody>
      </p:sp>
      <p:sp>
        <p:nvSpPr>
          <p:cNvPr id="45" name="Rechteck: abgerundete Ecken 12">
            <a:extLst>
              <a:ext uri="{FF2B5EF4-FFF2-40B4-BE49-F238E27FC236}">
                <a16:creationId xmlns:a16="http://schemas.microsoft.com/office/drawing/2014/main" id="{F65F76F8-14C7-4A69-966F-3FA7A6C38318}"/>
              </a:ext>
            </a:extLst>
          </p:cNvPr>
          <p:cNvSpPr/>
          <p:nvPr/>
        </p:nvSpPr>
        <p:spPr bwMode="auto">
          <a:xfrm rot="16200000">
            <a:off x="2851497" y="1787656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4" name="Rechteck: abgerundete Ecken 6">
            <a:extLst>
              <a:ext uri="{FF2B5EF4-FFF2-40B4-BE49-F238E27FC236}">
                <a16:creationId xmlns:a16="http://schemas.microsoft.com/office/drawing/2014/main" id="{232F6375-2FB4-4E6B-93C3-3102976779C7}"/>
              </a:ext>
            </a:extLst>
          </p:cNvPr>
          <p:cNvSpPr/>
          <p:nvPr/>
        </p:nvSpPr>
        <p:spPr bwMode="auto">
          <a:xfrm rot="16200000">
            <a:off x="2871998" y="854658"/>
            <a:ext cx="141562" cy="4892719"/>
          </a:xfrm>
          <a:prstGeom prst="roundRect">
            <a:avLst/>
          </a:prstGeom>
          <a:solidFill>
            <a:srgbClr val="92D050"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69" y="5231348"/>
            <a:ext cx="4302039" cy="1306573"/>
          </a:xfrm>
          <a:prstGeom prst="rect">
            <a:avLst/>
          </a:prstGeom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E3AF1873-AB5B-42F7-BFEA-A172554A030D}"/>
              </a:ext>
            </a:extLst>
          </p:cNvPr>
          <p:cNvSpPr/>
          <p:nvPr/>
        </p:nvSpPr>
        <p:spPr bwMode="auto">
          <a:xfrm>
            <a:off x="2987824" y="4656767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8" name="Rechteck: abgerundete Ecken 12">
            <a:extLst>
              <a:ext uri="{FF2B5EF4-FFF2-40B4-BE49-F238E27FC236}">
                <a16:creationId xmlns:a16="http://schemas.microsoft.com/office/drawing/2014/main" id="{C56246E4-468B-424B-9312-B435966846AB}"/>
              </a:ext>
            </a:extLst>
          </p:cNvPr>
          <p:cNvSpPr/>
          <p:nvPr/>
        </p:nvSpPr>
        <p:spPr bwMode="auto">
          <a:xfrm rot="16200000">
            <a:off x="2878485" y="1140885"/>
            <a:ext cx="128591" cy="4858034"/>
          </a:xfrm>
          <a:prstGeom prst="roundRect">
            <a:avLst/>
          </a:prstGeom>
          <a:solidFill>
            <a:srgbClr val="E35356">
              <a:lumMod val="20000"/>
              <a:lumOff val="80000"/>
              <a:alpha val="4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A37D132-47E7-47FE-8465-3ECA491DEAFE}"/>
              </a:ext>
            </a:extLst>
          </p:cNvPr>
          <p:cNvSpPr/>
          <p:nvPr/>
        </p:nvSpPr>
        <p:spPr bwMode="auto">
          <a:xfrm>
            <a:off x="2987824" y="4261269"/>
            <a:ext cx="216000" cy="144000"/>
          </a:xfrm>
          <a:prstGeom prst="ellipse">
            <a:avLst/>
          </a:prstGeom>
          <a:solidFill>
            <a:srgbClr val="E35356">
              <a:alpha val="50000"/>
            </a:srgbClr>
          </a:solidFill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10102E62-7356-4742-8D82-7FAD1FF8B436}"/>
              </a:ext>
            </a:extLst>
          </p:cNvPr>
          <p:cNvSpPr/>
          <p:nvPr/>
        </p:nvSpPr>
        <p:spPr>
          <a:xfrm>
            <a:off x="2948340" y="2235536"/>
            <a:ext cx="288000" cy="2664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864537D-CF54-414A-A3B5-D716A78E5D22}"/>
              </a:ext>
            </a:extLst>
          </p:cNvPr>
          <p:cNvSpPr/>
          <p:nvPr/>
        </p:nvSpPr>
        <p:spPr>
          <a:xfrm>
            <a:off x="3563347" y="2234560"/>
            <a:ext cx="288000" cy="270660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AEEBEA6-FA0F-452B-B53A-CB5D571F4623}"/>
              </a:ext>
            </a:extLst>
          </p:cNvPr>
          <p:cNvSpPr/>
          <p:nvPr/>
        </p:nvSpPr>
        <p:spPr>
          <a:xfrm>
            <a:off x="2644307" y="2234560"/>
            <a:ext cx="288000" cy="2664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58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 animBg="1"/>
      <p:bldP spid="3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Klassenübersicht – Mathematik (Z&amp;O)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853A322A-76F1-4312-A58F-847157E3B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23920"/>
              </p:ext>
            </p:extLst>
          </p:nvPr>
        </p:nvGraphicFramePr>
        <p:xfrm>
          <a:off x="647564" y="1732510"/>
          <a:ext cx="8082898" cy="2834640"/>
        </p:xfrm>
        <a:graphic>
          <a:graphicData uri="http://schemas.openxmlformats.org/drawingml/2006/table">
            <a:tbl>
              <a:tblPr firstRow="1" bandRow="1"/>
              <a:tblGrid>
                <a:gridCol w="2477017">
                  <a:extLst>
                    <a:ext uri="{9D8B030D-6E8A-4147-A177-3AD203B41FA5}">
                      <a16:colId xmlns:a16="http://schemas.microsoft.com/office/drawing/2014/main" val="1117052555"/>
                    </a:ext>
                  </a:extLst>
                </a:gridCol>
                <a:gridCol w="2419527">
                  <a:extLst>
                    <a:ext uri="{9D8B030D-6E8A-4147-A177-3AD203B41FA5}">
                      <a16:colId xmlns:a16="http://schemas.microsoft.com/office/drawing/2014/main" val="294091094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277344570"/>
                    </a:ext>
                  </a:extLst>
                </a:gridCol>
                <a:gridCol w="1386154">
                  <a:extLst>
                    <a:ext uri="{9D8B030D-6E8A-4147-A177-3AD203B41FA5}">
                      <a16:colId xmlns:a16="http://schemas.microsoft.com/office/drawing/2014/main" val="3007266607"/>
                    </a:ext>
                  </a:extLst>
                </a:gridCol>
              </a:tblGrid>
              <a:tr h="1224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6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Zusätzlicher Förderbedarf</a:t>
                      </a:r>
                    </a:p>
                    <a:p>
                      <a:r>
                        <a:rPr lang="de-DE" sz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…um ein erfolgreiches Weiterlernen möglich zu machen.</a:t>
                      </a:r>
                    </a:p>
                    <a:p>
                      <a:pPr>
                        <a:defRPr/>
                      </a:pPr>
                      <a:r>
                        <a:rPr lang="de-DE" sz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Kinder sind noch nicht sicher im Zahlenraum </a:t>
                      </a:r>
                      <a:r>
                        <a:rPr lang="de-DE" sz="1200" b="1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bis 100</a:t>
                      </a:r>
                      <a:r>
                        <a:rPr lang="de-DE" sz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. Lösen die Plus- und Minusaufgaben häufig zählend</a:t>
                      </a:r>
                      <a:r>
                        <a:rPr 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. (Kinder mit besonderen Schwierigkeiten beim Rechnenlernen)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6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Förderung von Lernrückständen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Förderung 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in einigen Kompetenzbereichen nötig (Lernrückstände).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dirty="0">
                          <a:solidFill>
                            <a:schemeClr val="accent2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Kinder sind nur zum Teil sicher im Zahlenraum bis 1000. Lösen Aufgaben sehr langsam.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dirty="0">
                          <a:solidFill>
                            <a:schemeClr val="accent2"/>
                          </a:solidFill>
                          <a:latin typeface="Myriad Web Pro" panose="020B0503030403020204" pitchFamily="34" charset="0"/>
                          <a:cs typeface="Calibri" panose="020F0502020204030204" pitchFamily="34" charset="0"/>
                        </a:rPr>
                        <a:t>Besonderes Augenmerk auf diese Kinder!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6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Der Niveaustufe des RLP angemessen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Es ist anzunehmen,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dass  diese Kinder, die Standards des RLP ohne große Schwierigkeiten am Ende des 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Schuljahres erreichen</a:t>
                      </a:r>
                      <a:endParaRPr lang="de-DE" sz="1200" kern="1200" dirty="0">
                        <a:solidFill>
                          <a:srgbClr val="204353"/>
                        </a:solidFill>
                        <a:latin typeface="Myriad Web Pro" panose="020B05030304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6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Eher weit entwickelt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Angebot von heraus-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fordernden Aufgaben</a:t>
                      </a:r>
                    </a:p>
                    <a:p>
                      <a:pPr marL="0" algn="l" defTabSz="914400" rtl="0" eaLnBrk="1" latinLnBrk="0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de-DE" altLang="de-DE" sz="1200" kern="1200" dirty="0">
                          <a:solidFill>
                            <a:srgbClr val="204353"/>
                          </a:solidFill>
                          <a:latin typeface="Myriad Web Pro" panose="020B0503030403020204" pitchFamily="34" charset="0"/>
                          <a:ea typeface="+mn-ea"/>
                          <a:cs typeface="Calibri" panose="020F0502020204030204" pitchFamily="34" charset="0"/>
                        </a:rPr>
                        <a:t>Problemlöse-kompetenzen steigern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65148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Kinder:</a:t>
                      </a:r>
                    </a:p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4,5, 6,10,11,15,16,19,20,21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Kinder:</a:t>
                      </a:r>
                    </a:p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1,2, 3, 13, 14, 17</a:t>
                      </a:r>
                    </a:p>
                    <a:p>
                      <a:endParaRPr lang="de-DE" sz="18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Kinder:</a:t>
                      </a:r>
                    </a:p>
                    <a:p>
                      <a:r>
                        <a:rPr lang="de-DE" sz="1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7,9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483537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95018A31-EC34-4C0D-8A6D-BF0C0C8AC1F9}"/>
              </a:ext>
            </a:extLst>
          </p:cNvPr>
          <p:cNvSpPr/>
          <p:nvPr/>
        </p:nvSpPr>
        <p:spPr bwMode="auto">
          <a:xfrm>
            <a:off x="539552" y="1224050"/>
            <a:ext cx="7128792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Mögliche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 Lerngruppenzuordnung (Grenzen sind verschwommen!)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0926002A-E37C-4F67-A539-F4160227112B}"/>
              </a:ext>
            </a:extLst>
          </p:cNvPr>
          <p:cNvSpPr/>
          <p:nvPr/>
        </p:nvSpPr>
        <p:spPr bwMode="auto">
          <a:xfrm rot="10800000">
            <a:off x="647564" y="4829188"/>
            <a:ext cx="864096" cy="756084"/>
          </a:xfrm>
          <a:prstGeom prst="downArrow">
            <a:avLst>
              <a:gd name="adj1" fmla="val 38977"/>
              <a:gd name="adj2" fmla="val 36142"/>
            </a:avLst>
          </a:prstGeom>
          <a:solidFill>
            <a:srgbClr val="E35356">
              <a:lumMod val="20000"/>
              <a:lumOff val="80000"/>
            </a:srgbClr>
          </a:solidFill>
          <a:ln w="9525" cap="flat" cmpd="sng" algn="ctr">
            <a:solidFill>
              <a:srgbClr val="E35356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21EBADE-42B4-499B-BD0B-C75222429EE8}"/>
              </a:ext>
            </a:extLst>
          </p:cNvPr>
          <p:cNvSpPr/>
          <p:nvPr/>
        </p:nvSpPr>
        <p:spPr bwMode="auto">
          <a:xfrm>
            <a:off x="1342535" y="5207230"/>
            <a:ext cx="7417530" cy="11683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1600" b="1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GsVO</a:t>
            </a:r>
            <a:r>
              <a:rPr 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- §14</a:t>
            </a:r>
          </a:p>
          <a:p>
            <a:pPr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(5) Für Schülerinnen und Schüler, bei denen auf Grund der Lernausgangslagenerhebung und der Lernbeobachtung </a:t>
            </a:r>
            <a:r>
              <a:rPr lang="de-DE" sz="16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längerfristiger besonderer Förderbedarf </a:t>
            </a: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zu erwarten ist, wird ein individueller Förderplan erstellt […]</a:t>
            </a:r>
          </a:p>
        </p:txBody>
      </p:sp>
    </p:spTree>
    <p:extLst>
      <p:ext uri="{BB962C8B-B14F-4D97-AF65-F5344CB8AC3E}">
        <p14:creationId xmlns:p14="http://schemas.microsoft.com/office/powerpoint/2010/main" val="4270147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3CBF3D54-7D4F-4A43-A2D6-824C54D4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2275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1B46A374-332F-4EC1-9B02-A63F426C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24579" name="AutoShape 11">
            <a:extLst>
              <a:ext uri="{FF2B5EF4-FFF2-40B4-BE49-F238E27FC236}">
                <a16:creationId xmlns:a16="http://schemas.microsoft.com/office/drawing/2014/main" id="{139CB34B-56B0-4F42-B9A1-9D4266E4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506" y="2290763"/>
            <a:ext cx="6376988" cy="1008062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</a:rPr>
              <a:t>		       Pause bis 16:40 Uhr </a:t>
            </a:r>
          </a:p>
        </p:txBody>
      </p:sp>
      <p:pic>
        <p:nvPicPr>
          <p:cNvPr id="6" name="Grafik 5" descr="Kaffee mit einfarbiger Füllung">
            <a:extLst>
              <a:ext uri="{FF2B5EF4-FFF2-40B4-BE49-F238E27FC236}">
                <a16:creationId xmlns:a16="http://schemas.microsoft.com/office/drawing/2014/main" id="{F971AB7A-EF63-43AB-927E-0E9E26F25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1720" y="2290763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1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7A4272E-BECC-491C-90A7-5E234DF14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155" b="29181"/>
          <a:stretch/>
        </p:blipFill>
        <p:spPr>
          <a:xfrm>
            <a:off x="258384" y="1484783"/>
            <a:ext cx="4382565" cy="33580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2CBAD96-6229-4F5B-8321-CA95D09A8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5" b="29181"/>
          <a:stretch/>
        </p:blipFill>
        <p:spPr>
          <a:xfrm>
            <a:off x="261443" y="1484784"/>
            <a:ext cx="4382565" cy="3358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Abrufen der Ergebnisrückmeldungen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PDF im ISQ-Portal 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835C748-FE15-4AD9-B394-2BA2CBC6FE8A}"/>
              </a:ext>
            </a:extLst>
          </p:cNvPr>
          <p:cNvSpPr/>
          <p:nvPr/>
        </p:nvSpPr>
        <p:spPr bwMode="auto">
          <a:xfrm>
            <a:off x="5162615" y="5716764"/>
            <a:ext cx="3312368" cy="6068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Individualrückmeldung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(bis zu 6 Seiten pro Kind)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228C99-3BEA-4C25-9995-4C884F16A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8610">
            <a:off x="5081258" y="1448397"/>
            <a:ext cx="2681570" cy="37831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186E346-904E-4E62-BB43-CB8C04DCD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85" y="1382214"/>
            <a:ext cx="2782763" cy="3958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F466D65-631A-40D3-825A-3294359F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007">
            <a:off x="6035384" y="1719142"/>
            <a:ext cx="2711890" cy="38547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0AE6908-C0CE-4E27-8CC6-E16C752664CB}"/>
              </a:ext>
            </a:extLst>
          </p:cNvPr>
          <p:cNvSpPr/>
          <p:nvPr/>
        </p:nvSpPr>
        <p:spPr bwMode="auto">
          <a:xfrm>
            <a:off x="239036" y="4941168"/>
            <a:ext cx="4220418" cy="4298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Klassenrückmeldung (bis zu drei</a:t>
            </a:r>
            <a:r>
              <a:rPr kumimoji="0" lang="de-DE" sz="18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Se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iten)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29403E-3C27-4EBC-A64F-EC78CCD10D01}"/>
              </a:ext>
            </a:extLst>
          </p:cNvPr>
          <p:cNvSpPr/>
          <p:nvPr/>
        </p:nvSpPr>
        <p:spPr bwMode="auto">
          <a:xfrm>
            <a:off x="323528" y="4960452"/>
            <a:ext cx="4220418" cy="4298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Klassenübersicht (bis zu drei</a:t>
            </a:r>
            <a:r>
              <a:rPr kumimoji="0" lang="de-DE" sz="1800" b="0" i="0" u="none" strike="noStrike" kern="0" cap="none" spc="0" normalizeH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Se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iten)</a:t>
            </a:r>
          </a:p>
        </p:txBody>
      </p:sp>
    </p:spTree>
    <p:extLst>
      <p:ext uri="{BB962C8B-B14F-4D97-AF65-F5344CB8AC3E}">
        <p14:creationId xmlns:p14="http://schemas.microsoft.com/office/powerpoint/2010/main" val="1340841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Individualrückmeldung (IR) (Teil 1) - Ergebnisse</a:t>
            </a:r>
            <a:endParaRPr lang="de-DE" dirty="0"/>
          </a:p>
        </p:txBody>
      </p:sp>
      <p:pic>
        <p:nvPicPr>
          <p:cNvPr id="6" name="Picture 2" descr="Teil C - Mathematik">
            <a:extLst>
              <a:ext uri="{FF2B5EF4-FFF2-40B4-BE49-F238E27FC236}">
                <a16:creationId xmlns:a16="http://schemas.microsoft.com/office/drawing/2014/main" id="{899C06ED-8116-41E2-B4A2-1B38566E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4" y="1526328"/>
            <a:ext cx="617765" cy="872715"/>
          </a:xfrm>
          <a:prstGeom prst="rect">
            <a:avLst/>
          </a:prstGeom>
          <a:noFill/>
          <a:ln>
            <a:solidFill>
              <a:srgbClr val="3F85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51A9469-8EC3-4644-9C04-E44A8DA7BAF7}"/>
              </a:ext>
            </a:extLst>
          </p:cNvPr>
          <p:cNvGrpSpPr/>
          <p:nvPr/>
        </p:nvGrpSpPr>
        <p:grpSpPr>
          <a:xfrm>
            <a:off x="256903" y="2600908"/>
            <a:ext cx="688639" cy="2019270"/>
            <a:chOff x="256903" y="2600908"/>
            <a:chExt cx="688639" cy="2019270"/>
          </a:xfrm>
        </p:grpSpPr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94A60A76-B2EF-430E-A745-52486E0B8604}"/>
                </a:ext>
              </a:extLst>
            </p:cNvPr>
            <p:cNvSpPr/>
            <p:nvPr/>
          </p:nvSpPr>
          <p:spPr bwMode="auto">
            <a:xfrm>
              <a:off x="261466" y="2600908"/>
              <a:ext cx="684076" cy="216024"/>
            </a:xfrm>
            <a:prstGeom prst="rightArrow">
              <a:avLst/>
            </a:prstGeom>
            <a:solidFill>
              <a:srgbClr val="2043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8BAB2808-6A07-4549-ABC6-0724267F704E}"/>
                </a:ext>
              </a:extLst>
            </p:cNvPr>
            <p:cNvSpPr/>
            <p:nvPr/>
          </p:nvSpPr>
          <p:spPr bwMode="auto">
            <a:xfrm>
              <a:off x="256903" y="4404154"/>
              <a:ext cx="684076" cy="216024"/>
            </a:xfrm>
            <a:prstGeom prst="rightArrow">
              <a:avLst/>
            </a:prstGeom>
            <a:solidFill>
              <a:srgbClr val="2043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8065341" y="2059898"/>
            <a:ext cx="768092" cy="3905223"/>
            <a:chOff x="8065341" y="2059898"/>
            <a:chExt cx="768092" cy="3905223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CF817BC-F415-458E-B028-488C75A89201}"/>
                </a:ext>
              </a:extLst>
            </p:cNvPr>
            <p:cNvGrpSpPr/>
            <p:nvPr/>
          </p:nvGrpSpPr>
          <p:grpSpPr>
            <a:xfrm flipH="1">
              <a:off x="8065341" y="2059898"/>
              <a:ext cx="684076" cy="3905223"/>
              <a:chOff x="575556" y="2564904"/>
              <a:chExt cx="684076" cy="1571696"/>
            </a:xfrm>
          </p:grpSpPr>
          <p:sp>
            <p:nvSpPr>
              <p:cNvPr id="8" name="Pfeil: nach rechts 1">
                <a:extLst>
                  <a:ext uri="{FF2B5EF4-FFF2-40B4-BE49-F238E27FC236}">
                    <a16:creationId xmlns:a16="http://schemas.microsoft.com/office/drawing/2014/main" id="{BF7285C4-BD25-4851-BA47-6648C05F99C1}"/>
                  </a:ext>
                </a:extLst>
              </p:cNvPr>
              <p:cNvSpPr/>
              <p:nvPr/>
            </p:nvSpPr>
            <p:spPr bwMode="auto">
              <a:xfrm>
                <a:off x="575556" y="2564904"/>
                <a:ext cx="684076" cy="86931"/>
              </a:xfrm>
              <a:prstGeom prst="rightArrow">
                <a:avLst/>
              </a:prstGeom>
              <a:solidFill>
                <a:srgbClr val="20435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9" name="Pfeil: nach rechts 6">
                <a:extLst>
                  <a:ext uri="{FF2B5EF4-FFF2-40B4-BE49-F238E27FC236}">
                    <a16:creationId xmlns:a16="http://schemas.microsoft.com/office/drawing/2014/main" id="{6F60F1F5-C428-4C29-ACC1-6B3644D89CDE}"/>
                  </a:ext>
                </a:extLst>
              </p:cNvPr>
              <p:cNvSpPr/>
              <p:nvPr/>
            </p:nvSpPr>
            <p:spPr bwMode="auto">
              <a:xfrm>
                <a:off x="575556" y="4049669"/>
                <a:ext cx="684076" cy="86931"/>
              </a:xfrm>
              <a:prstGeom prst="rightArrow">
                <a:avLst/>
              </a:prstGeom>
              <a:solidFill>
                <a:srgbClr val="20435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204353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8" name="Pfeil: nach rechts 1">
              <a:extLst>
                <a:ext uri="{FF2B5EF4-FFF2-40B4-BE49-F238E27FC236}">
                  <a16:creationId xmlns:a16="http://schemas.microsoft.com/office/drawing/2014/main" id="{83F55A46-D1C9-4944-85DE-F6C537E9235A}"/>
                </a:ext>
              </a:extLst>
            </p:cNvPr>
            <p:cNvSpPr/>
            <p:nvPr/>
          </p:nvSpPr>
          <p:spPr bwMode="auto">
            <a:xfrm flipH="1">
              <a:off x="8149357" y="3681028"/>
              <a:ext cx="684076" cy="215999"/>
            </a:xfrm>
            <a:prstGeom prst="rightArrow">
              <a:avLst/>
            </a:prstGeom>
            <a:solidFill>
              <a:srgbClr val="2043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131A769E-DB6C-4D4C-ACF6-68A3606D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57" y="1207844"/>
            <a:ext cx="3563443" cy="494636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0D59590-1558-49B7-BDC1-B7C2E7105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42"/>
          <a:stretch/>
        </p:blipFill>
        <p:spPr>
          <a:xfrm>
            <a:off x="4537796" y="1319776"/>
            <a:ext cx="3490588" cy="494636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A17DE77-FAE5-4C47-8ACF-59F39F47BE2E}"/>
              </a:ext>
            </a:extLst>
          </p:cNvPr>
          <p:cNvSpPr/>
          <p:nvPr/>
        </p:nvSpPr>
        <p:spPr bwMode="auto">
          <a:xfrm>
            <a:off x="72944" y="2377503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Abb.4</a:t>
            </a:r>
          </a:p>
        </p:txBody>
      </p:sp>
    </p:spTree>
    <p:extLst>
      <p:ext uri="{BB962C8B-B14F-4D97-AF65-F5344CB8AC3E}">
        <p14:creationId xmlns:p14="http://schemas.microsoft.com/office/powerpoint/2010/main" val="3387355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4C24CD6-D4EB-4E8D-9542-651B61021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3021"/>
            <a:ext cx="7503873" cy="24163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IR (Teil 2) – Einordnung der Ergebnisse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0FC3BF2-67D7-4412-9346-C5CE809DE52E}"/>
                  </a:ext>
                </a:extLst>
              </p14:cNvPr>
              <p14:cNvContentPartPr/>
              <p14:nvPr/>
            </p14:nvContentPartPr>
            <p14:xfrm>
              <a:off x="2818747" y="1864227"/>
              <a:ext cx="233316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0FC3BF2-67D7-4412-9346-C5CE809DE5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6747" y="1720227"/>
                <a:ext cx="24768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B39039D3-A6AB-4459-A4FF-67AA3E28D56A}"/>
                  </a:ext>
                </a:extLst>
              </p14:cNvPr>
              <p14:cNvContentPartPr/>
              <p14:nvPr/>
            </p14:nvContentPartPr>
            <p14:xfrm>
              <a:off x="6315787" y="1864227"/>
              <a:ext cx="69660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B39039D3-A6AB-4459-A4FF-67AA3E28D5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3787" y="1720227"/>
                <a:ext cx="84024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C452B3A-BFFE-4B3A-9BEE-89332D97335A}"/>
              </a:ext>
            </a:extLst>
          </p:cNvPr>
          <p:cNvSpPr/>
          <p:nvPr/>
        </p:nvSpPr>
        <p:spPr bwMode="auto">
          <a:xfrm>
            <a:off x="719572" y="2060848"/>
            <a:ext cx="6804756" cy="697979"/>
          </a:xfrm>
          <a:prstGeom prst="roundRect">
            <a:avLst/>
          </a:prstGeom>
          <a:noFill/>
          <a:ln w="28575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0E1F734-947D-4B52-BC7C-86A5D3361358}"/>
                  </a:ext>
                </a:extLst>
              </p14:cNvPr>
              <p14:cNvContentPartPr/>
              <p14:nvPr/>
            </p14:nvContentPartPr>
            <p14:xfrm>
              <a:off x="5471048" y="2181027"/>
              <a:ext cx="253080" cy="3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0E1F734-947D-4B52-BC7C-86A5D33613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99150" y="2037027"/>
                <a:ext cx="396516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3AFC522E-BCFE-49E9-94A1-4FE1D069EA19}"/>
                  </a:ext>
                </a:extLst>
              </p14:cNvPr>
              <p14:cNvContentPartPr/>
              <p14:nvPr/>
            </p14:nvContentPartPr>
            <p14:xfrm>
              <a:off x="5897790" y="2193725"/>
              <a:ext cx="144016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3AFC522E-BCFE-49E9-94A1-4FE1D069EA1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25710" y="2049725"/>
                <a:ext cx="15839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E63DE16-F939-4140-B0CD-04AAF175E41F}"/>
                  </a:ext>
                </a:extLst>
              </p14:cNvPr>
              <p14:cNvContentPartPr/>
              <p14:nvPr/>
            </p14:nvContentPartPr>
            <p14:xfrm>
              <a:off x="4535996" y="3068960"/>
              <a:ext cx="696913" cy="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E63DE16-F939-4140-B0CD-04AAF175E4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63964" y="3068960"/>
                <a:ext cx="840618" cy="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Grafik 21">
            <a:extLst>
              <a:ext uri="{FF2B5EF4-FFF2-40B4-BE49-F238E27FC236}">
                <a16:creationId xmlns:a16="http://schemas.microsoft.com/office/drawing/2014/main" id="{3FC992DE-CC94-4458-8C75-6745E929211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117"/>
          <a:stretch/>
        </p:blipFill>
        <p:spPr>
          <a:xfrm>
            <a:off x="550610" y="3789040"/>
            <a:ext cx="7308000" cy="16578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4CD341C-482F-4EC7-9459-4D637240DF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993908" y="2100509"/>
            <a:ext cx="450826" cy="484157"/>
          </a:xfrm>
          <a:prstGeom prst="rect">
            <a:avLst/>
          </a:prstGeom>
        </p:spPr>
      </p:pic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51A986A-3C56-4DA3-A55C-D7E5343206C5}"/>
              </a:ext>
            </a:extLst>
          </p:cNvPr>
          <p:cNvSpPr/>
          <p:nvPr/>
        </p:nvSpPr>
        <p:spPr>
          <a:xfrm>
            <a:off x="6868237" y="2371222"/>
            <a:ext cx="1368152" cy="16113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Seit dem Schuljahr 2023/24</a:t>
            </a:r>
          </a:p>
          <a:p>
            <a:pPr algn="ctr"/>
            <a:r>
              <a:rPr lang="de-DE" sz="1400" dirty="0">
                <a:solidFill>
                  <a:schemeClr val="accent1"/>
                </a:solidFill>
                <a:latin typeface="Myriad Web Pro" panose="020B0503030403020204" pitchFamily="34" charset="0"/>
              </a:rPr>
              <a:t>verlinktes Material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5897790" y="4066463"/>
            <a:ext cx="3066698" cy="2138882"/>
            <a:chOff x="5122912" y="3874545"/>
            <a:chExt cx="3997303" cy="265906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49E8CC2-00A5-44CF-8AB8-D74001FFCFA9}"/>
                </a:ext>
              </a:extLst>
            </p:cNvPr>
            <p:cNvSpPr/>
            <p:nvPr/>
          </p:nvSpPr>
          <p:spPr bwMode="auto">
            <a:xfrm>
              <a:off x="5122912" y="6309320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700" dirty="0">
                  <a:solidFill>
                    <a:srgbClr val="204353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Abb.15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30494" y="3874545"/>
              <a:ext cx="3489721" cy="2659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782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Mögliche Schritte zur Analyse (Schritt 3)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43090E7-D1A2-4E73-94C7-66C9B19E93DE}"/>
              </a:ext>
            </a:extLst>
          </p:cNvPr>
          <p:cNvSpPr txBox="1"/>
          <p:nvPr/>
        </p:nvSpPr>
        <p:spPr>
          <a:xfrm>
            <a:off x="275023" y="1289262"/>
            <a:ext cx="8401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Schritt 3: </a:t>
            </a:r>
          </a:p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Analysieren Sie die </a:t>
            </a:r>
            <a:r>
              <a:rPr lang="de-DE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Individualrückmeldungen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und identifizieren Sie </a:t>
            </a:r>
            <a:r>
              <a:rPr lang="de-DE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individuelle Förderschwerpunkte. </a:t>
            </a:r>
            <a:endParaRPr lang="de-DE" sz="2000" dirty="0">
              <a:solidFill>
                <a:srgbClr val="A61B1E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DD005C02-C69A-4A80-B373-4E6450E3A6AD}"/>
              </a:ext>
            </a:extLst>
          </p:cNvPr>
          <p:cNvSpPr/>
          <p:nvPr/>
        </p:nvSpPr>
        <p:spPr bwMode="auto">
          <a:xfrm>
            <a:off x="398261" y="2492896"/>
            <a:ext cx="4140000" cy="1008000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Kompetenzen hat das Kind bereits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angemessene Fähigkeiten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entwickelt?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E78A7A71-0ED1-468C-98AA-A7A195C65B27}"/>
              </a:ext>
            </a:extLst>
          </p:cNvPr>
          <p:cNvSpPr/>
          <p:nvPr/>
        </p:nvSpPr>
        <p:spPr bwMode="auto">
          <a:xfrm>
            <a:off x="382473" y="3768482"/>
            <a:ext cx="4140000" cy="1208690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Kompetenzen  hat das Kind noch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starke Schwierigkeiten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und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benötigt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eine Förderung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? (Förderinhalte)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562239D-BDD0-4CFD-A5A3-B999B4E51688}"/>
              </a:ext>
            </a:extLst>
          </p:cNvPr>
          <p:cNvGrpSpPr/>
          <p:nvPr/>
        </p:nvGrpSpPr>
        <p:grpSpPr>
          <a:xfrm>
            <a:off x="382473" y="5580916"/>
            <a:ext cx="7987747" cy="707886"/>
            <a:chOff x="364673" y="5323244"/>
            <a:chExt cx="7987747" cy="707886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B1A569-A362-41D8-998A-7C281ED3A982}"/>
                </a:ext>
              </a:extLst>
            </p:cNvPr>
            <p:cNvSpPr txBox="1"/>
            <p:nvPr/>
          </p:nvSpPr>
          <p:spPr>
            <a:xfrm>
              <a:off x="364673" y="5323244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765ABEA-A6F5-4D23-9DE5-08BBAA31B157}"/>
                </a:ext>
              </a:extLst>
            </p:cNvPr>
            <p:cNvSpPr/>
            <p:nvPr/>
          </p:nvSpPr>
          <p:spPr>
            <a:xfrm>
              <a:off x="899592" y="5339218"/>
              <a:ext cx="745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de-DE" dirty="0">
                  <a:solidFill>
                    <a:srgbClr val="204353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Planen Sie die Förderung des Kindes möglichst im Team und schreiben Sie einen Förderplan.</a:t>
              </a: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21B22EDC-A3A9-4C96-8D9F-18272938A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7"/>
          <a:stretch/>
        </p:blipFill>
        <p:spPr>
          <a:xfrm>
            <a:off x="4544195" y="2030434"/>
            <a:ext cx="4570048" cy="35588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A3235E-C9C7-4AAC-874E-C29C5A4A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142">
            <a:off x="4563904" y="3089878"/>
            <a:ext cx="4394376" cy="14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61025CCA-2F4D-45D8-B0C2-E4412BCA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8950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1C60FA-6B7D-4D5E-BB38-4D19EF80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94211" name="AutoShape 11">
            <a:extLst>
              <a:ext uri="{FF2B5EF4-FFF2-40B4-BE49-F238E27FC236}">
                <a16:creationId xmlns:a16="http://schemas.microsoft.com/office/drawing/2014/main" id="{A5377613-C12A-40AC-A935-987B975E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" y="2314575"/>
            <a:ext cx="7777163" cy="96043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3. Weiterarbeit mit den Ergebnissen</a:t>
            </a:r>
          </a:p>
        </p:txBody>
      </p:sp>
    </p:spTree>
    <p:extLst>
      <p:ext uri="{BB962C8B-B14F-4D97-AF65-F5344CB8AC3E}">
        <p14:creationId xmlns:p14="http://schemas.microsoft.com/office/powerpoint/2010/main" val="1967116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AA82905-28AD-40A6-9935-98600CBB9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" t="5066" b="3940"/>
          <a:stretch/>
        </p:blipFill>
        <p:spPr>
          <a:xfrm>
            <a:off x="277960" y="2348880"/>
            <a:ext cx="8562951" cy="1948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0DBD48-D4EF-4DFD-BCC9-B79BD631A27C}"/>
              </a:ext>
            </a:extLst>
          </p:cNvPr>
          <p:cNvSpPr/>
          <p:nvPr/>
        </p:nvSpPr>
        <p:spPr>
          <a:xfrm>
            <a:off x="1824077" y="1374767"/>
            <a:ext cx="6923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Informieren Sie sich über die Aufgabeninhalte und Aufgabenformate, die überprüft wurden, im Fachteil Mathematik im Handbuch von </a:t>
            </a:r>
            <a:r>
              <a:rPr lang="de-DE" altLang="de-DE" sz="2000" i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ILeA plus</a:t>
            </a: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.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ACBCB56-D880-46F0-ABAB-286E44620BC1}"/>
              </a:ext>
            </a:extLst>
          </p:cNvPr>
          <p:cNvGrpSpPr/>
          <p:nvPr/>
        </p:nvGrpSpPr>
        <p:grpSpPr>
          <a:xfrm>
            <a:off x="395532" y="1506946"/>
            <a:ext cx="1256791" cy="707886"/>
            <a:chOff x="498944" y="2028492"/>
            <a:chExt cx="1256791" cy="7078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54A703A-D3BA-41FE-925A-8A8D277FB62B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EFC0528-60CC-46F5-8A63-F55783C2FF7A}"/>
                </a:ext>
              </a:extLst>
            </p:cNvPr>
            <p:cNvSpPr/>
            <p:nvPr/>
          </p:nvSpPr>
          <p:spPr>
            <a:xfrm>
              <a:off x="901077" y="2141144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20B30F24-BD6E-428A-B049-791F8B0F8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17"/>
          <a:stretch/>
        </p:blipFill>
        <p:spPr>
          <a:xfrm>
            <a:off x="277960" y="4472302"/>
            <a:ext cx="8562951" cy="1754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591925B-54FC-400E-9AE9-92E4EA6C90D8}"/>
              </a:ext>
            </a:extLst>
          </p:cNvPr>
          <p:cNvSpPr/>
          <p:nvPr/>
        </p:nvSpPr>
        <p:spPr>
          <a:xfrm>
            <a:off x="4896024" y="3717032"/>
            <a:ext cx="2988343" cy="329313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ED8215C-459F-48CC-8555-FD26DF84C32B}"/>
              </a:ext>
            </a:extLst>
          </p:cNvPr>
          <p:cNvGrpSpPr/>
          <p:nvPr/>
        </p:nvGrpSpPr>
        <p:grpSpPr>
          <a:xfrm>
            <a:off x="1064146" y="4869192"/>
            <a:ext cx="7036247" cy="498719"/>
            <a:chOff x="1064146" y="4869192"/>
            <a:chExt cx="7036247" cy="498719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BC2E4F0-8C87-4E90-B0AE-BCC630BAE713}"/>
                </a:ext>
              </a:extLst>
            </p:cNvPr>
            <p:cNvSpPr/>
            <p:nvPr/>
          </p:nvSpPr>
          <p:spPr>
            <a:xfrm>
              <a:off x="5436097" y="4869192"/>
              <a:ext cx="2664296" cy="25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1B4E169-22DB-4A68-9BAE-E78BF68FE53D}"/>
                </a:ext>
              </a:extLst>
            </p:cNvPr>
            <p:cNvSpPr/>
            <p:nvPr/>
          </p:nvSpPr>
          <p:spPr>
            <a:xfrm>
              <a:off x="1064146" y="5115911"/>
              <a:ext cx="1707654" cy="25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16D10C0-0732-42F4-B628-3AEA37F997A9}"/>
              </a:ext>
            </a:extLst>
          </p:cNvPr>
          <p:cNvGrpSpPr/>
          <p:nvPr/>
        </p:nvGrpSpPr>
        <p:grpSpPr>
          <a:xfrm>
            <a:off x="1064145" y="5337240"/>
            <a:ext cx="4515967" cy="287976"/>
            <a:chOff x="1064145" y="5337240"/>
            <a:chExt cx="4515967" cy="28797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714D429-B17F-4C7A-A0BD-2A1F21D69909}"/>
                </a:ext>
              </a:extLst>
            </p:cNvPr>
            <p:cNvSpPr/>
            <p:nvPr/>
          </p:nvSpPr>
          <p:spPr>
            <a:xfrm>
              <a:off x="1064145" y="5373216"/>
              <a:ext cx="1491631" cy="25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5E4B146-3824-463F-B9AA-32CD2D4335B6}"/>
                </a:ext>
              </a:extLst>
            </p:cNvPr>
            <p:cNvSpPr/>
            <p:nvPr/>
          </p:nvSpPr>
          <p:spPr>
            <a:xfrm>
              <a:off x="3779912" y="5337240"/>
              <a:ext cx="1800200" cy="25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0289BED0-CE6F-4706-9F81-0AC42D703782}"/>
              </a:ext>
            </a:extLst>
          </p:cNvPr>
          <p:cNvSpPr/>
          <p:nvPr/>
        </p:nvSpPr>
        <p:spPr>
          <a:xfrm>
            <a:off x="457200" y="5609930"/>
            <a:ext cx="3610744" cy="252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503785F-CED5-4830-8BDA-1F6CE23CE6DA}"/>
              </a:ext>
            </a:extLst>
          </p:cNvPr>
          <p:cNvSpPr/>
          <p:nvPr/>
        </p:nvSpPr>
        <p:spPr>
          <a:xfrm>
            <a:off x="7059733" y="5349525"/>
            <a:ext cx="1347368" cy="252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487CB75-5CA5-46A1-8CF9-FCEB9174C0A2}"/>
              </a:ext>
            </a:extLst>
          </p:cNvPr>
          <p:cNvSpPr/>
          <p:nvPr/>
        </p:nvSpPr>
        <p:spPr bwMode="auto">
          <a:xfrm>
            <a:off x="8286752" y="4300542"/>
            <a:ext cx="461248" cy="136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Abb.16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5F4E76E-CE94-4CCE-83AF-01D05E2876B3}"/>
              </a:ext>
            </a:extLst>
          </p:cNvPr>
          <p:cNvSpPr/>
          <p:nvPr/>
        </p:nvSpPr>
        <p:spPr bwMode="auto">
          <a:xfrm>
            <a:off x="8345613" y="6261939"/>
            <a:ext cx="461248" cy="136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Abb.17</a:t>
            </a:r>
          </a:p>
        </p:txBody>
      </p:sp>
    </p:spTree>
    <p:extLst>
      <p:ext uri="{BB962C8B-B14F-4D97-AF65-F5344CB8AC3E}">
        <p14:creationId xmlns:p14="http://schemas.microsoft.com/office/powerpoint/2010/main" val="3568347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22" grpId="0" animBg="1"/>
      <p:bldP spid="26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>
            <a:cxnSpLocks/>
          </p:cNvCxnSpPr>
          <p:nvPr/>
        </p:nvCxnSpPr>
        <p:spPr>
          <a:xfrm>
            <a:off x="457200" y="1268760"/>
            <a:ext cx="0" cy="5037378"/>
          </a:xfrm>
          <a:prstGeom prst="line">
            <a:avLst/>
          </a:prstGeom>
          <a:ln w="57150">
            <a:solidFill>
              <a:srgbClr val="204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B74015D-F729-4734-BFC7-CA0D48B48532}"/>
              </a:ext>
            </a:extLst>
          </p:cNvPr>
          <p:cNvGrpSpPr/>
          <p:nvPr/>
        </p:nvGrpSpPr>
        <p:grpSpPr>
          <a:xfrm>
            <a:off x="7165960" y="1268760"/>
            <a:ext cx="1672284" cy="1728192"/>
            <a:chOff x="251520" y="1223419"/>
            <a:chExt cx="1996902" cy="1930293"/>
          </a:xfrm>
        </p:grpSpPr>
        <p:pic>
          <p:nvPicPr>
            <p:cNvPr id="8" name="Grafik 7" descr="Ein Bild, das Text, Screenshot enthält.&#10;&#10;Automatisch generierte Beschreibung">
              <a:extLst>
                <a:ext uri="{FF2B5EF4-FFF2-40B4-BE49-F238E27FC236}">
                  <a16:creationId xmlns:a16="http://schemas.microsoft.com/office/drawing/2014/main" id="{A90D6BA8-6D45-4C81-810F-D72400B38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4" t="12971" r="-2586" b="34296"/>
            <a:stretch>
              <a:fillRect/>
            </a:stretch>
          </p:blipFill>
          <p:spPr bwMode="auto">
            <a:xfrm>
              <a:off x="251520" y="1223419"/>
              <a:ext cx="1996902" cy="155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 8" descr="Bildschirmfoto 2019-03-07 um 16.01.17.png">
              <a:extLst>
                <a:ext uri="{FF2B5EF4-FFF2-40B4-BE49-F238E27FC236}">
                  <a16:creationId xmlns:a16="http://schemas.microsoft.com/office/drawing/2014/main" id="{FB8C7D30-2FCE-4D56-A039-21FDB90B0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01" y="2691750"/>
              <a:ext cx="126967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6F0AE14-6432-4C86-854A-EFBFA6F14952}"/>
              </a:ext>
            </a:extLst>
          </p:cNvPr>
          <p:cNvGrpSpPr/>
          <p:nvPr/>
        </p:nvGrpSpPr>
        <p:grpSpPr>
          <a:xfrm>
            <a:off x="827584" y="3138508"/>
            <a:ext cx="5660743" cy="455477"/>
            <a:chOff x="509101" y="2840111"/>
            <a:chExt cx="4022247" cy="455477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CCE9098-7DDE-4354-AFFB-F40F8DE83DE0}"/>
                </a:ext>
              </a:extLst>
            </p:cNvPr>
            <p:cNvSpPr/>
            <p:nvPr/>
          </p:nvSpPr>
          <p:spPr>
            <a:xfrm>
              <a:off x="834013" y="2872049"/>
              <a:ext cx="3697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204353"/>
                </a:buClr>
                <a:defRPr/>
              </a:pPr>
              <a:r>
                <a:rPr lang="de-DE" altLang="de-DE" sz="2000" i="1" dirty="0">
                  <a:solidFill>
                    <a:srgbClr val="204353"/>
                  </a:solidFill>
                  <a:cs typeface="Calibri" panose="020F0502020204030204" pitchFamily="34" charset="0"/>
                </a:rPr>
                <a:t>Arbeitsphase: Analyse einer Klassenübersicht </a:t>
              </a:r>
            </a:p>
          </p:txBody>
        </p:sp>
        <p:pic>
          <p:nvPicPr>
            <p:cNvPr id="16" name="Grafik 15" descr="Gruppenbrainstorming">
              <a:extLst>
                <a:ext uri="{FF2B5EF4-FFF2-40B4-BE49-F238E27FC236}">
                  <a16:creationId xmlns:a16="http://schemas.microsoft.com/office/drawing/2014/main" id="{221E6F56-8F84-4F1A-A60A-80A00ACC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9101" y="2840111"/>
              <a:ext cx="306958" cy="455477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65FF9E1-E4EC-4119-8691-307D0883CB27}"/>
              </a:ext>
            </a:extLst>
          </p:cNvPr>
          <p:cNvGrpSpPr/>
          <p:nvPr/>
        </p:nvGrpSpPr>
        <p:grpSpPr>
          <a:xfrm>
            <a:off x="825598" y="4869160"/>
            <a:ext cx="7132886" cy="436054"/>
            <a:chOff x="301914" y="4620195"/>
            <a:chExt cx="7132886" cy="436054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C9B6E63-53A4-4CC5-8A5B-75A38921D0A6}"/>
                </a:ext>
              </a:extLst>
            </p:cNvPr>
            <p:cNvSpPr/>
            <p:nvPr/>
          </p:nvSpPr>
          <p:spPr>
            <a:xfrm>
              <a:off x="807956" y="4656139"/>
              <a:ext cx="66268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204353"/>
                </a:buClr>
                <a:defRPr/>
              </a:pPr>
              <a:r>
                <a:rPr lang="de-DE" altLang="de-DE" sz="2000" i="1" dirty="0">
                  <a:solidFill>
                    <a:srgbClr val="204353"/>
                  </a:solidFill>
                  <a:cs typeface="Calibri" panose="020F0502020204030204" pitchFamily="34" charset="0"/>
                </a:rPr>
                <a:t>Arbeitsphase:  im Team einen Förderplan schreiben</a:t>
              </a:r>
            </a:p>
          </p:txBody>
        </p:sp>
        <p:pic>
          <p:nvPicPr>
            <p:cNvPr id="19" name="Grafik 18" descr="Gruppenbrainstorming">
              <a:extLst>
                <a:ext uri="{FF2B5EF4-FFF2-40B4-BE49-F238E27FC236}">
                  <a16:creationId xmlns:a16="http://schemas.microsoft.com/office/drawing/2014/main" id="{BFC0FCDB-1A36-4258-940A-EB17A93F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1914" y="4620195"/>
              <a:ext cx="432000" cy="432000"/>
            </a:xfrm>
            <a:prstGeom prst="rect">
              <a:avLst/>
            </a:prstGeom>
          </p:spPr>
        </p:pic>
      </p:grpSp>
      <p:sp>
        <p:nvSpPr>
          <p:cNvPr id="20" name="Titel 1">
            <a:extLst>
              <a:ext uri="{FF2B5EF4-FFF2-40B4-BE49-F238E27FC236}">
                <a16:creationId xmlns:a16="http://schemas.microsoft.com/office/drawing/2014/main" id="{52AAD51E-7CDB-4882-893D-0305FC65E9AE}"/>
              </a:ext>
            </a:extLst>
          </p:cNvPr>
          <p:cNvSpPr txBox="1">
            <a:spLocks/>
          </p:cNvSpPr>
          <p:nvPr/>
        </p:nvSpPr>
        <p:spPr>
          <a:xfrm>
            <a:off x="457200" y="333375"/>
            <a:ext cx="7354888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Myriad Web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b="1" kern="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Ablauf</a:t>
            </a:r>
            <a:endParaRPr lang="de-DE" b="1" kern="0" dirty="0">
              <a:solidFill>
                <a:srgbClr val="204353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A61C7F0-BD15-4409-8E1C-03E7D66334AA}"/>
              </a:ext>
            </a:extLst>
          </p:cNvPr>
          <p:cNvGrpSpPr/>
          <p:nvPr/>
        </p:nvGrpSpPr>
        <p:grpSpPr>
          <a:xfrm>
            <a:off x="1491832" y="3660588"/>
            <a:ext cx="4788480" cy="468000"/>
            <a:chOff x="2398412" y="3068961"/>
            <a:chExt cx="4788480" cy="468000"/>
          </a:xfrm>
        </p:grpSpPr>
        <p:pic>
          <p:nvPicPr>
            <p:cNvPr id="4" name="Grafik 3" descr="Kaffee mit einfarbiger Füllung">
              <a:extLst>
                <a:ext uri="{FF2B5EF4-FFF2-40B4-BE49-F238E27FC236}">
                  <a16:creationId xmlns:a16="http://schemas.microsoft.com/office/drawing/2014/main" id="{A57BA4E9-A7DD-4E08-B459-5B5E2CDF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98412" y="3068961"/>
              <a:ext cx="468000" cy="468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1FA3E63C-5176-4747-8AD9-50D2A34323F8}"/>
                </a:ext>
              </a:extLst>
            </p:cNvPr>
            <p:cNvSpPr txBox="1"/>
            <p:nvPr/>
          </p:nvSpPr>
          <p:spPr>
            <a:xfrm>
              <a:off x="2526252" y="3070121"/>
              <a:ext cx="466064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9713" indent="0" eaLnBrk="1" hangingPunct="1">
                <a:spcBef>
                  <a:spcPts val="600"/>
                </a:spcBef>
                <a:buNone/>
              </a:pPr>
              <a:r>
                <a:rPr lang="de-DE" altLang="de-DE" sz="2200" i="1" kern="0" dirty="0">
                  <a:solidFill>
                    <a:srgbClr val="204353"/>
                  </a:solidFill>
                  <a:cs typeface="Arial" panose="020B0604020202020204" pitchFamily="34" charset="0"/>
                </a:rPr>
                <a:t>Pause: </a:t>
              </a:r>
              <a:r>
                <a:rPr lang="de-DE" altLang="de-DE" i="1" kern="0" dirty="0">
                  <a:solidFill>
                    <a:srgbClr val="204353"/>
                  </a:solidFill>
                  <a:cs typeface="Arial" panose="020B0604020202020204" pitchFamily="34" charset="0"/>
                </a:rPr>
                <a:t>ca.</a:t>
              </a:r>
              <a:r>
                <a:rPr lang="de-DE" altLang="de-DE" sz="1800" kern="0" dirty="0">
                  <a:solidFill>
                    <a:srgbClr val="204353"/>
                  </a:solidFill>
                  <a:cs typeface="Arial" panose="020B0604020202020204" pitchFamily="34" charset="0"/>
                </a:rPr>
                <a:t>16:30 Uhr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64D6FA-D241-489A-AD11-99A629EE9A66}"/>
              </a:ext>
            </a:extLst>
          </p:cNvPr>
          <p:cNvGrpSpPr/>
          <p:nvPr/>
        </p:nvGrpSpPr>
        <p:grpSpPr>
          <a:xfrm>
            <a:off x="1475656" y="2621921"/>
            <a:ext cx="4804656" cy="447039"/>
            <a:chOff x="789728" y="2851532"/>
            <a:chExt cx="4804656" cy="44703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E50ABB8-065A-40A9-9751-1DA20FEBE51D}"/>
                </a:ext>
              </a:extLst>
            </p:cNvPr>
            <p:cNvSpPr txBox="1"/>
            <p:nvPr/>
          </p:nvSpPr>
          <p:spPr>
            <a:xfrm>
              <a:off x="933744" y="2867684"/>
              <a:ext cx="466064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39713" indent="0" eaLnBrk="1" hangingPunct="1">
                <a:spcBef>
                  <a:spcPts val="600"/>
                </a:spcBef>
                <a:buNone/>
              </a:pPr>
              <a:r>
                <a:rPr lang="de-DE" altLang="de-DE" sz="2200" i="1" kern="0" dirty="0">
                  <a:solidFill>
                    <a:srgbClr val="204353"/>
                  </a:solidFill>
                  <a:cs typeface="Arial" panose="020B0604020202020204" pitchFamily="34" charset="0"/>
                </a:rPr>
                <a:t>Fragerunde</a:t>
              </a:r>
              <a:endParaRPr lang="de-DE" altLang="de-DE" sz="1800" kern="0" dirty="0">
                <a:solidFill>
                  <a:srgbClr val="204353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" name="Grafik 2" descr="Fragen mit einfarbiger Füllung">
              <a:extLst>
                <a:ext uri="{FF2B5EF4-FFF2-40B4-BE49-F238E27FC236}">
                  <a16:creationId xmlns:a16="http://schemas.microsoft.com/office/drawing/2014/main" id="{03389A45-8301-4C74-A5DB-60A213A0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9728" y="2851532"/>
              <a:ext cx="432000" cy="432000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6F237F56-C92F-482D-B023-C6B6C5E9EE79}"/>
              </a:ext>
            </a:extLst>
          </p:cNvPr>
          <p:cNvSpPr txBox="1"/>
          <p:nvPr/>
        </p:nvSpPr>
        <p:spPr>
          <a:xfrm>
            <a:off x="611560" y="1340768"/>
            <a:ext cx="457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eaLnBrk="1" hangingPunct="1">
              <a:lnSpc>
                <a:spcPct val="150000"/>
              </a:lnSpc>
              <a:spcBef>
                <a:spcPts val="300"/>
              </a:spcBef>
            </a:pPr>
            <a:r>
              <a:rPr lang="de-DE" altLang="de-DE" sz="2200" kern="0" dirty="0">
                <a:solidFill>
                  <a:srgbClr val="204353"/>
                </a:solidFill>
                <a:cs typeface="Arial" panose="020B0604020202020204" pitchFamily="34" charset="0"/>
              </a:rPr>
              <a:t>1.     Kurzer theoretischer Input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BBC039C-BB81-47DF-AB89-0D011FC152C3}"/>
              </a:ext>
            </a:extLst>
          </p:cNvPr>
          <p:cNvSpPr txBox="1"/>
          <p:nvPr/>
        </p:nvSpPr>
        <p:spPr>
          <a:xfrm>
            <a:off x="611560" y="1916832"/>
            <a:ext cx="595840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eaLnBrk="1" hangingPunct="1">
              <a:lnSpc>
                <a:spcPct val="150000"/>
              </a:lnSpc>
              <a:spcBef>
                <a:spcPts val="300"/>
              </a:spcBef>
            </a:pPr>
            <a:r>
              <a:rPr lang="de-DE" altLang="de-DE" sz="2200" kern="0" dirty="0">
                <a:solidFill>
                  <a:srgbClr val="204353"/>
                </a:solidFill>
                <a:cs typeface="Arial" panose="020B0604020202020204" pitchFamily="34" charset="0"/>
              </a:rPr>
              <a:t>2.     Analyse der Rückmeldungen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B8EF40E-972A-434A-8499-51F8919A591D}"/>
              </a:ext>
            </a:extLst>
          </p:cNvPr>
          <p:cNvSpPr txBox="1"/>
          <p:nvPr/>
        </p:nvSpPr>
        <p:spPr>
          <a:xfrm>
            <a:off x="633219" y="4182949"/>
            <a:ext cx="576036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eaLnBrk="1" hangingPunct="1">
              <a:lnSpc>
                <a:spcPct val="150000"/>
              </a:lnSpc>
              <a:spcBef>
                <a:spcPts val="300"/>
              </a:spcBef>
            </a:pPr>
            <a:r>
              <a:rPr lang="de-DE" altLang="de-DE" sz="2200" kern="0" dirty="0">
                <a:solidFill>
                  <a:srgbClr val="204353"/>
                </a:solidFill>
                <a:cs typeface="Arial" panose="020B0604020202020204" pitchFamily="34" charset="0"/>
              </a:rPr>
              <a:t>3.      Weiterarbeit mit den Ergebnissen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ABCF64D-474B-4F3C-89F9-C76F4688A166}"/>
              </a:ext>
            </a:extLst>
          </p:cNvPr>
          <p:cNvSpPr txBox="1"/>
          <p:nvPr/>
        </p:nvSpPr>
        <p:spPr>
          <a:xfrm>
            <a:off x="611560" y="5833165"/>
            <a:ext cx="4572000" cy="54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eaLnBrk="1" hangingPunct="1">
              <a:lnSpc>
                <a:spcPct val="150000"/>
              </a:lnSpc>
              <a:spcBef>
                <a:spcPts val="300"/>
              </a:spcBef>
            </a:pPr>
            <a:r>
              <a:rPr lang="de-DE" altLang="de-DE" sz="2200" kern="0" dirty="0">
                <a:solidFill>
                  <a:srgbClr val="204353"/>
                </a:solidFill>
                <a:cs typeface="Arial" panose="020B0604020202020204" pitchFamily="34" charset="0"/>
              </a:rPr>
              <a:t>5.     Abschluss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4BB12B6-A68E-4505-82F8-AD22ABE612B3}"/>
              </a:ext>
            </a:extLst>
          </p:cNvPr>
          <p:cNvSpPr/>
          <p:nvPr/>
        </p:nvSpPr>
        <p:spPr bwMode="auto">
          <a:xfrm>
            <a:off x="8015376" y="2996952"/>
            <a:ext cx="445056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6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Abb.1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E324AF6-C987-4365-BAFD-2DEC32B169F4}"/>
              </a:ext>
            </a:extLst>
          </p:cNvPr>
          <p:cNvSpPr txBox="1"/>
          <p:nvPr/>
        </p:nvSpPr>
        <p:spPr>
          <a:xfrm>
            <a:off x="611560" y="5311734"/>
            <a:ext cx="4572000" cy="54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eaLnBrk="1" hangingPunct="1">
              <a:lnSpc>
                <a:spcPct val="150000"/>
              </a:lnSpc>
              <a:spcBef>
                <a:spcPts val="300"/>
              </a:spcBef>
            </a:pPr>
            <a:r>
              <a:rPr lang="de-DE" altLang="de-DE" sz="2200" kern="0" dirty="0">
                <a:solidFill>
                  <a:srgbClr val="204353"/>
                </a:solidFill>
                <a:cs typeface="Arial" panose="020B0604020202020204" pitchFamily="34" charset="0"/>
              </a:rPr>
              <a:t>4.     Messwiederholung</a:t>
            </a:r>
          </a:p>
        </p:txBody>
      </p:sp>
    </p:spTree>
    <p:extLst>
      <p:ext uri="{BB962C8B-B14F-4D97-AF65-F5344CB8AC3E}">
        <p14:creationId xmlns:p14="http://schemas.microsoft.com/office/powerpoint/2010/main" val="1043769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9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0DBD48-D4EF-4DFD-BCC9-B79BD631A27C}"/>
              </a:ext>
            </a:extLst>
          </p:cNvPr>
          <p:cNvSpPr/>
          <p:nvPr/>
        </p:nvSpPr>
        <p:spPr>
          <a:xfrm>
            <a:off x="1824077" y="1374767"/>
            <a:ext cx="7122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Informieren Sie sich über die Aufgabeninhalte und Aufgabenformate, die überprüft wurden, im Fachteil Mathematik im Handbuch von </a:t>
            </a:r>
            <a:r>
              <a:rPr lang="de-DE" altLang="de-DE" sz="2000" i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ILeA plus</a:t>
            </a: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.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ACBCB56-D880-46F0-ABAB-286E44620BC1}"/>
              </a:ext>
            </a:extLst>
          </p:cNvPr>
          <p:cNvGrpSpPr/>
          <p:nvPr/>
        </p:nvGrpSpPr>
        <p:grpSpPr>
          <a:xfrm>
            <a:off x="395532" y="1506946"/>
            <a:ext cx="1256791" cy="707886"/>
            <a:chOff x="498944" y="2028492"/>
            <a:chExt cx="1256791" cy="7078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54A703A-D3BA-41FE-925A-8A8D277FB62B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EFC0528-60CC-46F5-8A63-F55783C2FF7A}"/>
                </a:ext>
              </a:extLst>
            </p:cNvPr>
            <p:cNvSpPr/>
            <p:nvPr/>
          </p:nvSpPr>
          <p:spPr>
            <a:xfrm>
              <a:off x="901077" y="2141144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4A87D74E-2F4D-4231-8E8E-96C6E385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12979"/>
            <a:ext cx="6168759" cy="30661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956E80F-024A-45EC-9FC1-EB0C81AE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94" y="3198681"/>
            <a:ext cx="6166124" cy="2832741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98D055DE-F65B-4093-92C6-0408D532DA8A}"/>
              </a:ext>
            </a:extLst>
          </p:cNvPr>
          <p:cNvSpPr/>
          <p:nvPr/>
        </p:nvSpPr>
        <p:spPr bwMode="auto">
          <a:xfrm>
            <a:off x="2318846" y="5442573"/>
            <a:ext cx="461248" cy="136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Abb.18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888CED3-0461-4155-A1D8-951DA507F7C1}"/>
              </a:ext>
            </a:extLst>
          </p:cNvPr>
          <p:cNvSpPr/>
          <p:nvPr/>
        </p:nvSpPr>
        <p:spPr bwMode="auto">
          <a:xfrm>
            <a:off x="8244408" y="5902839"/>
            <a:ext cx="461248" cy="136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Abb.19</a:t>
            </a:r>
          </a:p>
        </p:txBody>
      </p:sp>
    </p:spTree>
    <p:extLst>
      <p:ext uri="{BB962C8B-B14F-4D97-AF65-F5344CB8AC3E}">
        <p14:creationId xmlns:p14="http://schemas.microsoft.com/office/powerpoint/2010/main" val="3539374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 auf Lerngruppenebene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A44A99A-AA95-4E90-B555-639B9712ACE3}"/>
              </a:ext>
            </a:extLst>
          </p:cNvPr>
          <p:cNvSpPr/>
          <p:nvPr/>
        </p:nvSpPr>
        <p:spPr>
          <a:xfrm>
            <a:off x="457200" y="1409442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Schwerpunktsetzung in Bezug auf die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Unterrichtsgestaltung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47" y="2996952"/>
            <a:ext cx="4896544" cy="319557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7BDA0A4-9E0B-450D-A206-6A5955572D03}"/>
              </a:ext>
            </a:extLst>
          </p:cNvPr>
          <p:cNvSpPr/>
          <p:nvPr/>
        </p:nvSpPr>
        <p:spPr bwMode="auto">
          <a:xfrm>
            <a:off x="6588224" y="5936738"/>
            <a:ext cx="504056" cy="2268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8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Tab. 4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0DBD48-D4EF-4DFD-BCC9-B79BD631A27C}"/>
              </a:ext>
            </a:extLst>
          </p:cNvPr>
          <p:cNvSpPr/>
          <p:nvPr/>
        </p:nvSpPr>
        <p:spPr>
          <a:xfrm>
            <a:off x="1842347" y="1905917"/>
            <a:ext cx="7301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Suchen Sie nach den passenden Seiten zu empfohlenen Fördermaßnahmen zu den entsprechenden Förderinhalten im Handbuch von </a:t>
            </a:r>
            <a:r>
              <a:rPr lang="de-DE" altLang="de-DE" sz="2000" i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ILeA plus</a:t>
            </a: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.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ACBCB56-D880-46F0-ABAB-286E44620BC1}"/>
              </a:ext>
            </a:extLst>
          </p:cNvPr>
          <p:cNvGrpSpPr/>
          <p:nvPr/>
        </p:nvGrpSpPr>
        <p:grpSpPr>
          <a:xfrm>
            <a:off x="457200" y="2021238"/>
            <a:ext cx="1256791" cy="707886"/>
            <a:chOff x="498944" y="2028492"/>
            <a:chExt cx="1256791" cy="707886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54A703A-D3BA-41FE-925A-8A8D277FB62B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EFC0528-60CC-46F5-8A63-F55783C2FF7A}"/>
                </a:ext>
              </a:extLst>
            </p:cNvPr>
            <p:cNvSpPr/>
            <p:nvPr/>
          </p:nvSpPr>
          <p:spPr>
            <a:xfrm>
              <a:off x="901077" y="2141144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867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D3566-41A1-40B8-AD70-42DE244E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 auf Lerngruppenebene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A44A99A-AA95-4E90-B555-639B9712ACE3}"/>
              </a:ext>
            </a:extLst>
          </p:cNvPr>
          <p:cNvSpPr/>
          <p:nvPr/>
        </p:nvSpPr>
        <p:spPr>
          <a:xfrm>
            <a:off x="457200" y="1409442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Schwerpunktsetzung in Bezug auf die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Unterrichtsgestaltung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B0DBD48-D4EF-4DFD-BCC9-B79BD631A27C}"/>
              </a:ext>
            </a:extLst>
          </p:cNvPr>
          <p:cNvSpPr/>
          <p:nvPr/>
        </p:nvSpPr>
        <p:spPr>
          <a:xfrm>
            <a:off x="1842347" y="1905917"/>
            <a:ext cx="7301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Suchen Sie nach den passenden Seiten zu empfohlenen Fördermaßnahmen zu den entsprechenden Förderinhalten auf den entsprechenden Karteikarten.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ACBCB56-D880-46F0-ABAB-286E44620BC1}"/>
              </a:ext>
            </a:extLst>
          </p:cNvPr>
          <p:cNvGrpSpPr/>
          <p:nvPr/>
        </p:nvGrpSpPr>
        <p:grpSpPr>
          <a:xfrm>
            <a:off x="457200" y="2021238"/>
            <a:ext cx="1256791" cy="707886"/>
            <a:chOff x="498944" y="2028492"/>
            <a:chExt cx="1256791" cy="70788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54A703A-D3BA-41FE-925A-8A8D277FB62B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EFC0528-60CC-46F5-8A63-F55783C2FF7A}"/>
                </a:ext>
              </a:extLst>
            </p:cNvPr>
            <p:cNvSpPr/>
            <p:nvPr/>
          </p:nvSpPr>
          <p:spPr>
            <a:xfrm>
              <a:off x="901077" y="2141144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00B05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70" y="3454587"/>
            <a:ext cx="5054017" cy="160690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9" name="Gerade Verbindung mit Pfeil 18"/>
          <p:cNvCxnSpPr>
            <a:cxnSpLocks/>
          </p:cNvCxnSpPr>
          <p:nvPr/>
        </p:nvCxnSpPr>
        <p:spPr>
          <a:xfrm flipV="1">
            <a:off x="3764941" y="5157192"/>
            <a:ext cx="508683" cy="800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3910470" y="4149080"/>
            <a:ext cx="5054017" cy="144016"/>
          </a:xfrm>
          <a:prstGeom prst="rect">
            <a:avLst/>
          </a:prstGeom>
          <a:solidFill>
            <a:schemeClr val="accent5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7632068" y="4113076"/>
            <a:ext cx="1332419" cy="2160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4CD341C-482F-4EC7-9459-4D637240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08570" y="4113076"/>
            <a:ext cx="450826" cy="48415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DCDF472-DC4C-4F70-B217-9B7BF07F40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94" b="-485"/>
          <a:stretch/>
        </p:blipFill>
        <p:spPr>
          <a:xfrm>
            <a:off x="655200" y="2947609"/>
            <a:ext cx="3113976" cy="34926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0986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Material zur Förderung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FC503-A127-416D-B0BF-E2655748E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7" t="-96" r="21526" b="14506"/>
          <a:stretch/>
        </p:blipFill>
        <p:spPr>
          <a:xfrm rot="5400000">
            <a:off x="159265" y="1388576"/>
            <a:ext cx="3091324" cy="28430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8BFD7B9-8030-4202-B570-67987279396F}"/>
              </a:ext>
            </a:extLst>
          </p:cNvPr>
          <p:cNvSpPr/>
          <p:nvPr/>
        </p:nvSpPr>
        <p:spPr>
          <a:xfrm>
            <a:off x="3293241" y="1262578"/>
            <a:ext cx="58864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2"/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https://bildungsserver.berlin-brandenburg.de/fileadmin/bbb/rlp-online/Teil_C/Mathematik/Materialien/Ma_MzDuF_L1__Zahlen_und_Operationen_Gesamt_2023-05.pdf</a:t>
            </a:r>
            <a:endParaRPr lang="de-DE" sz="1000" dirty="0">
              <a:solidFill>
                <a:schemeClr val="accent2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endParaRPr lang="de-DE" sz="1100" dirty="0">
              <a:solidFill>
                <a:srgbClr val="3F85A5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677DA58-68D9-4C75-8DBF-2AE89DCD57F6}"/>
              </a:ext>
            </a:extLst>
          </p:cNvPr>
          <p:cNvSpPr/>
          <p:nvPr/>
        </p:nvSpPr>
        <p:spPr>
          <a:xfrm>
            <a:off x="1277777" y="4705686"/>
            <a:ext cx="1926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…auch online: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DBE9F2F-EC9F-45B0-9011-2A809458D2F9}"/>
              </a:ext>
            </a:extLst>
          </p:cNvPr>
          <p:cNvSpPr/>
          <p:nvPr/>
        </p:nvSpPr>
        <p:spPr bwMode="auto">
          <a:xfrm>
            <a:off x="263714" y="4408733"/>
            <a:ext cx="2028126" cy="2969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Abbildung: Pauline Steffens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03" y="1873997"/>
            <a:ext cx="5248943" cy="3339528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5312319" y="4166490"/>
            <a:ext cx="3533989" cy="2362767"/>
            <a:chOff x="5122912" y="3874545"/>
            <a:chExt cx="3997303" cy="265906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49E8CC2-00A5-44CF-8AB8-D74001FFCFA9}"/>
                </a:ext>
              </a:extLst>
            </p:cNvPr>
            <p:cNvSpPr/>
            <p:nvPr/>
          </p:nvSpPr>
          <p:spPr bwMode="auto">
            <a:xfrm>
              <a:off x="5122912" y="6309320"/>
              <a:ext cx="601216" cy="169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de-DE" sz="700" dirty="0">
                  <a:solidFill>
                    <a:srgbClr val="204353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Abb.15</a:t>
              </a: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0494" y="3874545"/>
              <a:ext cx="3489721" cy="2659069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D4CD341C-482F-4EC7-9459-4D637240D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200283" y="3924412"/>
            <a:ext cx="450826" cy="4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10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 auf der Lerngruppenebene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12D8E1A-3E2A-400A-BE87-A57C61AFE6A0}"/>
              </a:ext>
            </a:extLst>
          </p:cNvPr>
          <p:cNvSpPr/>
          <p:nvPr/>
        </p:nvSpPr>
        <p:spPr>
          <a:xfrm>
            <a:off x="285081" y="1421126"/>
            <a:ext cx="9041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Schwerpunktsetzung in Bezug auf die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Unterrichtsgestaltung/Lerngruppe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74D9F27-C497-4E37-AA7D-2BAFC4201A11}"/>
              </a:ext>
            </a:extLst>
          </p:cNvPr>
          <p:cNvSpPr/>
          <p:nvPr/>
        </p:nvSpPr>
        <p:spPr>
          <a:xfrm>
            <a:off x="1781806" y="2353042"/>
            <a:ext cx="71051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Bilden Sie Gruppen, mit gleichen Förderinhalten (homogene Gruppen) und legen Sie Fördermaßnahmen und Methoden für diese Gruppen fest.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3B7217E-9E31-4DA6-8798-DE63B0FA30E2}"/>
              </a:ext>
            </a:extLst>
          </p:cNvPr>
          <p:cNvGrpSpPr/>
          <p:nvPr/>
        </p:nvGrpSpPr>
        <p:grpSpPr>
          <a:xfrm>
            <a:off x="498944" y="4221088"/>
            <a:ext cx="1363318" cy="707886"/>
            <a:chOff x="498944" y="4221088"/>
            <a:chExt cx="1363318" cy="70788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12EB636-0FCA-42CF-8BA9-C60AB64E3A01}"/>
                </a:ext>
              </a:extLst>
            </p:cNvPr>
            <p:cNvSpPr txBox="1"/>
            <p:nvPr/>
          </p:nvSpPr>
          <p:spPr>
            <a:xfrm>
              <a:off x="498944" y="4221088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861BF47-6E5B-4028-8FAF-260448507A0F}"/>
                </a:ext>
              </a:extLst>
            </p:cNvPr>
            <p:cNvSpPr/>
            <p:nvPr/>
          </p:nvSpPr>
          <p:spPr>
            <a:xfrm>
              <a:off x="1007604" y="4344198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r>
                <a:rPr lang="de-DE" altLang="de-DE" sz="2400" b="1" dirty="0">
                  <a:solidFill>
                    <a:srgbClr val="3F85A5">
                      <a:lumMod val="75000"/>
                    </a:srgbClr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endParaRPr lang="de-DE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053DAC2-BE3F-4978-9336-16AED91E9FFE}"/>
              </a:ext>
            </a:extLst>
          </p:cNvPr>
          <p:cNvGrpSpPr/>
          <p:nvPr/>
        </p:nvGrpSpPr>
        <p:grpSpPr>
          <a:xfrm>
            <a:off x="498944" y="2313535"/>
            <a:ext cx="1265622" cy="707886"/>
            <a:chOff x="498944" y="2028492"/>
            <a:chExt cx="1265622" cy="70788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6894E27-58F3-4BED-991A-51B2B78042D0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853C5F9-37B5-486D-8296-473A4F463755}"/>
                </a:ext>
              </a:extLst>
            </p:cNvPr>
            <p:cNvSpPr/>
            <p:nvPr/>
          </p:nvSpPr>
          <p:spPr>
            <a:xfrm>
              <a:off x="978838" y="2136710"/>
              <a:ext cx="7857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6CD57FC3-3B31-44AF-A8CC-07BAF3C69873}"/>
              </a:ext>
            </a:extLst>
          </p:cNvPr>
          <p:cNvSpPr/>
          <p:nvPr/>
        </p:nvSpPr>
        <p:spPr>
          <a:xfrm>
            <a:off x="1928257" y="4407266"/>
            <a:ext cx="7105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Bilden Sie Teams oder Gruppen bewusst heterogen.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34A6928-EF4E-4175-B7FC-FACD4495D0A1}"/>
              </a:ext>
            </a:extLst>
          </p:cNvPr>
          <p:cNvSpPr/>
          <p:nvPr/>
        </p:nvSpPr>
        <p:spPr>
          <a:xfrm>
            <a:off x="1057078" y="3467976"/>
            <a:ext cx="724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oder</a:t>
            </a:r>
          </a:p>
        </p:txBody>
      </p:sp>
    </p:spTree>
    <p:extLst>
      <p:ext uri="{BB962C8B-B14F-4D97-AF65-F5344CB8AC3E}">
        <p14:creationId xmlns:p14="http://schemas.microsoft.com/office/powerpoint/2010/main" val="224026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Weiterarbeit auf der Individualebene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2C0769F-3479-4D06-A683-C92415CFD713}"/>
              </a:ext>
            </a:extLst>
          </p:cNvPr>
          <p:cNvSpPr/>
          <p:nvPr/>
        </p:nvSpPr>
        <p:spPr>
          <a:xfrm>
            <a:off x="285081" y="1421126"/>
            <a:ext cx="9041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Schwerpunktsetzung in Bezug auf individuelle </a:t>
            </a:r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Fördermaßnahmen</a:t>
            </a:r>
            <a:r>
              <a:rPr lang="de-DE" sz="2000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4E38F7-32A0-47F4-B1FD-1139B8A5BEC4}"/>
              </a:ext>
            </a:extLst>
          </p:cNvPr>
          <p:cNvSpPr/>
          <p:nvPr/>
        </p:nvSpPr>
        <p:spPr>
          <a:xfrm>
            <a:off x="1774615" y="2097831"/>
            <a:ext cx="71051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Identifizieren Sie die</a:t>
            </a:r>
            <a:r>
              <a:rPr lang="de-DE" dirty="0">
                <a:solidFill>
                  <a:srgbClr val="3F85A5">
                    <a:lumMod val="75000"/>
                  </a:srgbClr>
                </a:solidFill>
                <a:ea typeface="ＭＳ Ｐゴシック" panose="020B0600070205080204" pitchFamily="34" charset="-128"/>
              </a:rPr>
              <a:t> </a:t>
            </a:r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Schüler*innen mit dem höchsten Förderbedarf und planen Sie gemeinsam im Team die Maßnahmen zur Förderung.</a:t>
            </a:r>
          </a:p>
          <a:p>
            <a:pPr eaLnBrk="1" hangingPunct="1"/>
            <a:r>
              <a:rPr lang="de-DE" i="1" u="sng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Beachten Sie dabei die wichtigsten Regeln:</a:t>
            </a:r>
          </a:p>
          <a:p>
            <a:pPr eaLnBrk="1" hangingPunct="1"/>
            <a:r>
              <a:rPr lang="de-DE" i="1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wenige Fördermaßnahmen, konkrete Ziele formulieren, konkrete Maßnahmen (wer? wann? was?) festhalten, Karteikarten nutzen</a:t>
            </a:r>
          </a:p>
          <a:p>
            <a:pPr eaLnBrk="1" hangingPunct="1"/>
            <a:r>
              <a:rPr lang="de-DE" sz="2000" dirty="0">
                <a:solidFill>
                  <a:srgbClr val="3F85A5">
                    <a:lumMod val="75000"/>
                  </a:srgb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DF80E35-0119-4E6E-84F4-2863D9899E5C}"/>
              </a:ext>
            </a:extLst>
          </p:cNvPr>
          <p:cNvGrpSpPr/>
          <p:nvPr/>
        </p:nvGrpSpPr>
        <p:grpSpPr>
          <a:xfrm>
            <a:off x="498944" y="4221088"/>
            <a:ext cx="1363318" cy="707886"/>
            <a:chOff x="498944" y="4221088"/>
            <a:chExt cx="1363318" cy="70788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C248E0F-521E-492B-8BE4-6C770043BC42}"/>
                </a:ext>
              </a:extLst>
            </p:cNvPr>
            <p:cNvSpPr txBox="1"/>
            <p:nvPr/>
          </p:nvSpPr>
          <p:spPr>
            <a:xfrm>
              <a:off x="498944" y="4221088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96AD6C0-EE4C-414D-9ACA-B3951A57FADC}"/>
                </a:ext>
              </a:extLst>
            </p:cNvPr>
            <p:cNvSpPr/>
            <p:nvPr/>
          </p:nvSpPr>
          <p:spPr>
            <a:xfrm>
              <a:off x="1007604" y="4344198"/>
              <a:ext cx="854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r>
                <a:rPr lang="de-DE" altLang="de-DE" sz="2400" b="1" dirty="0">
                  <a:solidFill>
                    <a:srgbClr val="3F85A5">
                      <a:lumMod val="75000"/>
                    </a:srgbClr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endParaRPr lang="de-DE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348529F-D5FA-4792-B526-02C238F228DC}"/>
              </a:ext>
            </a:extLst>
          </p:cNvPr>
          <p:cNvSpPr/>
          <p:nvPr/>
        </p:nvSpPr>
        <p:spPr>
          <a:xfrm>
            <a:off x="1774615" y="4251864"/>
            <a:ext cx="698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</a:rPr>
              <a:t>Behalten Sie auch Ihre starken Schüler*innen im Blick und versuchen Sie auch diese zu fördern.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232E02F-6B10-44C2-BFCD-9E0D236185CA}"/>
              </a:ext>
            </a:extLst>
          </p:cNvPr>
          <p:cNvGrpSpPr/>
          <p:nvPr/>
        </p:nvGrpSpPr>
        <p:grpSpPr>
          <a:xfrm>
            <a:off x="498944" y="2313535"/>
            <a:ext cx="1265622" cy="707886"/>
            <a:chOff x="498944" y="2028492"/>
            <a:chExt cx="1265622" cy="70788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09B0BBF-790C-45C7-BA58-54E096E64DA4}"/>
                </a:ext>
              </a:extLst>
            </p:cNvPr>
            <p:cNvSpPr txBox="1"/>
            <p:nvPr/>
          </p:nvSpPr>
          <p:spPr>
            <a:xfrm>
              <a:off x="498944" y="2028492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D981A50-C41F-4CBE-82C7-5F381C126708}"/>
                </a:ext>
              </a:extLst>
            </p:cNvPr>
            <p:cNvSpPr/>
            <p:nvPr/>
          </p:nvSpPr>
          <p:spPr>
            <a:xfrm>
              <a:off x="978838" y="2136710"/>
              <a:ext cx="7857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2400" b="1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Tipp</a:t>
              </a:r>
              <a:endParaRPr lang="de-DE" sz="2400" dirty="0">
                <a:solidFill>
                  <a:srgbClr val="204353"/>
                </a:solidFill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195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499176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Material zur Förderung bei</a:t>
            </a:r>
            <a:r>
              <a:rPr kumimoji="0" lang="de-DE" altLang="de-DE" sz="2400" b="0" i="0" u="none" strike="noStrike" kern="1200" cap="none" spc="0" normalizeH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Rechenschwäche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5D37A7-21E8-4F51-9637-DEAD2429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94" y="2924944"/>
            <a:ext cx="3906624" cy="26878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Grafik 4">
            <a:hlinkClick r:id="rId3"/>
            <a:extLst>
              <a:ext uri="{FF2B5EF4-FFF2-40B4-BE49-F238E27FC236}">
                <a16:creationId xmlns:a16="http://schemas.microsoft.com/office/drawing/2014/main" id="{2BA3E600-7A9D-4BD1-8753-0918D71F4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20" y="1520788"/>
            <a:ext cx="4716524" cy="32662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2BD12FB-8BEF-40CE-ACDF-E7F787AD1BE2}"/>
              </a:ext>
            </a:extLst>
          </p:cNvPr>
          <p:cNvSpPr/>
          <p:nvPr/>
        </p:nvSpPr>
        <p:spPr>
          <a:xfrm>
            <a:off x="611560" y="5888293"/>
            <a:ext cx="79902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https://bildungsserver.berlin-brandenburg.de/fileadmin/bbb/unterricht/faecher/naturwissenschaften/mint/iMINT-Akademie/iMINT-Grundschule/Mathematik/Rechenkartei/Kartei/iMINT-Kartei-2-Georg_Wionsek.pdf</a:t>
            </a:r>
            <a:endParaRPr lang="de-DE" sz="8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684C5E-FAFC-41FF-9359-33C83A7E5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770" y="3249409"/>
            <a:ext cx="3643672" cy="25860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B3A40C3-3003-4C46-8541-383D202EC08F}"/>
              </a:ext>
            </a:extLst>
          </p:cNvPr>
          <p:cNvSpPr/>
          <p:nvPr/>
        </p:nvSpPr>
        <p:spPr bwMode="auto">
          <a:xfrm>
            <a:off x="2568280" y="5612789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Abb.20</a:t>
            </a:r>
          </a:p>
        </p:txBody>
      </p:sp>
    </p:spTree>
    <p:extLst>
      <p:ext uri="{BB962C8B-B14F-4D97-AF65-F5344CB8AC3E}">
        <p14:creationId xmlns:p14="http://schemas.microsoft.com/office/powerpoint/2010/main" val="1017299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499176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lang="de-DE" altLang="de-DE" kern="1200" dirty="0">
                <a:solidFill>
                  <a:srgbClr val="A61B1E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Weitere Empfehlungen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FF5A05-B603-4EDB-BD9E-F09A1810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43277"/>
            <a:ext cx="3538736" cy="11178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3C4456-9CC1-4574-B665-96897FFA8675}"/>
              </a:ext>
            </a:extLst>
          </p:cNvPr>
          <p:cNvSpPr txBox="1"/>
          <p:nvPr/>
        </p:nvSpPr>
        <p:spPr>
          <a:xfrm>
            <a:off x="3563888" y="2780928"/>
            <a:ext cx="26997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https://pikas-kompakt.dzlm.de/</a:t>
            </a:r>
            <a:endParaRPr lang="de-DE" sz="1000" dirty="0">
              <a:solidFill>
                <a:schemeClr val="accent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E53A2DA-CCCC-4ACC-9D6B-B82C9515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31601"/>
            <a:ext cx="2283576" cy="3240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92B6611-6938-45FA-AF0A-51E3F003BCF0}"/>
              </a:ext>
            </a:extLst>
          </p:cNvPr>
          <p:cNvSpPr txBox="1"/>
          <p:nvPr/>
        </p:nvSpPr>
        <p:spPr>
          <a:xfrm>
            <a:off x="457200" y="5049400"/>
            <a:ext cx="24482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https://bildungsserver.berlin-brandenburg.de/fileadmin/bbb/unterricht/faecher/naturwissenschaften/mathematik/Materialien_zur_Diagnose_und_Foerderung_im_Mathematikunterricht/Erfolgreich_rechnen_lernen_WEB_2019_12_20.pdf</a:t>
            </a:r>
            <a:endParaRPr lang="de-DE" sz="600" dirty="0">
              <a:solidFill>
                <a:schemeClr val="accent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EA52B9-05DB-4EC6-A2D2-03B0F03B94D5}"/>
              </a:ext>
            </a:extLst>
          </p:cNvPr>
          <p:cNvSpPr/>
          <p:nvPr/>
        </p:nvSpPr>
        <p:spPr bwMode="auto">
          <a:xfrm>
            <a:off x="2287513" y="4776500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Abb.21</a:t>
            </a:r>
          </a:p>
        </p:txBody>
      </p:sp>
    </p:spTree>
    <p:extLst>
      <p:ext uri="{BB962C8B-B14F-4D97-AF65-F5344CB8AC3E}">
        <p14:creationId xmlns:p14="http://schemas.microsoft.com/office/powerpoint/2010/main" val="125009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Dokumentation der Maßnahmen </a:t>
            </a:r>
            <a:b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lernprozessbegleitender Diagnostik und Förderung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9F18CFD-9B3C-4757-A3BB-4F64CC5544CE}"/>
              </a:ext>
            </a:extLst>
          </p:cNvPr>
          <p:cNvGrpSpPr/>
          <p:nvPr/>
        </p:nvGrpSpPr>
        <p:grpSpPr>
          <a:xfrm>
            <a:off x="431540" y="1179975"/>
            <a:ext cx="8424428" cy="4884621"/>
            <a:chOff x="431540" y="1179975"/>
            <a:chExt cx="8424428" cy="4884621"/>
          </a:xfrm>
        </p:grpSpPr>
        <p:pic>
          <p:nvPicPr>
            <p:cNvPr id="5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D9F06993-E090-4B0E-B1F8-B621CAAD5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2090">
              <a:off x="5049549" y="1357224"/>
              <a:ext cx="2806169" cy="403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1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BA04FF0-30DC-4111-873C-4728DB5D6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7029">
              <a:off x="3709200" y="1358335"/>
              <a:ext cx="2717255" cy="393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10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05C20333-400C-46EC-86F5-F977F6E7A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64235">
              <a:off x="2727284" y="1478101"/>
              <a:ext cx="2682531" cy="382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D723833-57B4-47D6-AB70-6D195937F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40" y="1179975"/>
              <a:ext cx="3276364" cy="4871661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3156199-5562-4C70-9FBF-0785525CBC26}"/>
                </a:ext>
              </a:extLst>
            </p:cNvPr>
            <p:cNvSpPr/>
            <p:nvPr/>
          </p:nvSpPr>
          <p:spPr>
            <a:xfrm>
              <a:off x="4283968" y="5833764"/>
              <a:ext cx="4572000" cy="230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800" dirty="0">
                  <a:solidFill>
                    <a:srgbClr val="204353"/>
                  </a:solidFill>
                  <a:ea typeface="ＭＳ Ｐゴシック" panose="020B0600070205080204" pitchFamily="34" charset="-128"/>
                </a:rPr>
                <a:t>https://www.berlin.de/sen/bildung/schule/foerderung/diagnostik/fachinfo</a:t>
              </a:r>
              <a:r>
                <a:rPr lang="de-DE" sz="900" dirty="0">
                  <a:solidFill>
                    <a:srgbClr val="204353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/</a:t>
              </a:r>
            </a:p>
          </p:txBody>
        </p:sp>
      </p:grpSp>
      <p:sp>
        <p:nvSpPr>
          <p:cNvPr id="10" name="Abgerundetes Rechteck 1">
            <a:extLst>
              <a:ext uri="{FF2B5EF4-FFF2-40B4-BE49-F238E27FC236}">
                <a16:creationId xmlns:a16="http://schemas.microsoft.com/office/drawing/2014/main" id="{B191E775-D33B-4FEC-B37C-932517275A51}"/>
              </a:ext>
            </a:extLst>
          </p:cNvPr>
          <p:cNvSpPr/>
          <p:nvPr/>
        </p:nvSpPr>
        <p:spPr>
          <a:xfrm>
            <a:off x="542165" y="2822835"/>
            <a:ext cx="645459" cy="1408112"/>
          </a:xfrm>
          <a:prstGeom prst="roundRect">
            <a:avLst/>
          </a:prstGeom>
          <a:noFill/>
          <a:ln w="38100" cap="flat" cmpd="sng" algn="ctr">
            <a:solidFill>
              <a:srgbClr val="A61B1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40639BB-55B6-4ABC-A315-154BC2D98765}"/>
              </a:ext>
            </a:extLst>
          </p:cNvPr>
          <p:cNvSpPr/>
          <p:nvPr/>
        </p:nvSpPr>
        <p:spPr bwMode="auto">
          <a:xfrm>
            <a:off x="424264" y="5979704"/>
            <a:ext cx="601216" cy="1697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7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Abb.22</a:t>
            </a:r>
          </a:p>
        </p:txBody>
      </p:sp>
    </p:spTree>
    <p:extLst>
      <p:ext uri="{BB962C8B-B14F-4D97-AF65-F5344CB8AC3E}">
        <p14:creationId xmlns:p14="http://schemas.microsoft.com/office/powerpoint/2010/main" val="437964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61025CCA-2F4D-45D8-B0C2-E4412BCA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8950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1C60FA-6B7D-4D5E-BB38-4D19EF80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94211" name="AutoShape 11">
            <a:extLst>
              <a:ext uri="{FF2B5EF4-FFF2-40B4-BE49-F238E27FC236}">
                <a16:creationId xmlns:a16="http://schemas.microsoft.com/office/drawing/2014/main" id="{A5377613-C12A-40AC-A935-987B975E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" y="2289175"/>
            <a:ext cx="7777163" cy="96043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Gruppenarbeit</a:t>
            </a:r>
          </a:p>
        </p:txBody>
      </p:sp>
      <p:pic>
        <p:nvPicPr>
          <p:cNvPr id="5" name="Grafik 4" descr="Gruppenbrainstorming">
            <a:extLst>
              <a:ext uri="{FF2B5EF4-FFF2-40B4-BE49-F238E27FC236}">
                <a16:creationId xmlns:a16="http://schemas.microsoft.com/office/drawing/2014/main" id="{4A54AE94-1AE2-479F-A3D0-23D5D1CC3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9792" y="229212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8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3CBF3D54-7D4F-4A43-A2D6-824C54D4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62275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1B46A374-332F-4EC1-9B02-A63F426C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24579" name="AutoShape 11">
            <a:extLst>
              <a:ext uri="{FF2B5EF4-FFF2-40B4-BE49-F238E27FC236}">
                <a16:creationId xmlns:a16="http://schemas.microsoft.com/office/drawing/2014/main" id="{139CB34B-56B0-4F42-B9A1-9D4266E48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506" y="2290763"/>
            <a:ext cx="6376988" cy="1008062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</a:rPr>
              <a:t>1. Kurzer theoretischer Input</a:t>
            </a:r>
          </a:p>
        </p:txBody>
      </p:sp>
    </p:spTree>
    <p:extLst>
      <p:ext uri="{BB962C8B-B14F-4D97-AF65-F5344CB8AC3E}">
        <p14:creationId xmlns:p14="http://schemas.microsoft.com/office/powerpoint/2010/main" val="394148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Gruppenarbeitsphase </a:t>
            </a:r>
            <a:r>
              <a:rPr lang="de-DE" altLang="de-DE" kern="1200" dirty="0">
                <a:solidFill>
                  <a:schemeClr val="accent4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30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min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3E4528-A0D6-413E-BC36-904AA49D3F66}"/>
              </a:ext>
            </a:extLst>
          </p:cNvPr>
          <p:cNvSpPr/>
          <p:nvPr/>
        </p:nvSpPr>
        <p:spPr bwMode="auto">
          <a:xfrm>
            <a:off x="378475" y="1471084"/>
            <a:ext cx="8600441" cy="24482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1) Analysieren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 Sie zunächst die Individualrückmeldung von Kind 15 (Z&amp;O). Lesen Sie sich dafür vor allem in den letzten Abschnitt </a:t>
            </a:r>
            <a:r>
              <a:rPr lang="de-DE" sz="1600" b="1" dirty="0">
                <a:solidFill>
                  <a:schemeClr val="bg1"/>
                </a:solidFill>
                <a:ea typeface="MS PGothic" panose="020B0600070205080204" pitchFamily="34" charset="-128"/>
              </a:rPr>
              <a:t>„Lernstand“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ein. </a:t>
            </a:r>
            <a:endParaRPr lang="de-DE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200" dirty="0">
                <a:solidFill>
                  <a:srgbClr val="204353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 </a:t>
            </a:r>
            <a:endParaRPr lang="de-DE" sz="1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Behalten Sie bei der Analyse die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folgenden Fragen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im Blick:</a:t>
            </a:r>
            <a:endParaRPr lang="de-DE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In welchem inhaltlichen Kompetenzbereich hat Kind 15 bereits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Fähigkeiten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entwickelt?</a:t>
            </a:r>
            <a:endParaRPr lang="de-DE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In welchem inhaltlichen Kompetenzbereich hat Kind 15 noch Schwierigkeiten und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benötigt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eine Förderung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?</a:t>
            </a:r>
            <a:endParaRPr lang="de-DE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eaLnBrk="1" hangingPunct="1"/>
            <a:endParaRPr lang="de-DE" altLang="de-DE" sz="1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altLang="de-DE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1B41BAC-6E8F-460A-8D0B-A6FAA2355EA8}"/>
              </a:ext>
            </a:extLst>
          </p:cNvPr>
          <p:cNvSpPr/>
          <p:nvPr/>
        </p:nvSpPr>
        <p:spPr>
          <a:xfrm>
            <a:off x="378475" y="1149655"/>
            <a:ext cx="2011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DE" sz="20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Arbeitsaufträge: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89E177-7D57-41FF-A3CD-1557E47264C6}"/>
              </a:ext>
            </a:extLst>
          </p:cNvPr>
          <p:cNvSpPr/>
          <p:nvPr/>
        </p:nvSpPr>
        <p:spPr>
          <a:xfrm>
            <a:off x="304655" y="3919356"/>
            <a:ext cx="8748080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2) Planen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Sie gemeinsam im Team die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Förderung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 des Kindes und schreiben Sie gemeinsam einen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Förderplan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 für das Kind. Sie können dafür die Vorlage benutzen.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Konzentrieren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Sie sich dafür heute zunächst nur auf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einen der ausgewiesenen Förderinhalte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. </a:t>
            </a:r>
            <a:endParaRPr lang="de-DE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R="1830070">
              <a:lnSpc>
                <a:spcPct val="150000"/>
              </a:lnSpc>
              <a:spcAft>
                <a:spcPts val="0"/>
              </a:spcAft>
            </a:pPr>
            <a:r>
              <a:rPr lang="de-DE" sz="300" dirty="0">
                <a:solidFill>
                  <a:srgbClr val="204353"/>
                </a:solidFill>
                <a:ea typeface="Times New Roman" panose="02020603050405020304" pitchFamily="18" charset="0"/>
              </a:rPr>
              <a:t> </a:t>
            </a:r>
            <a:endParaRPr lang="de-DE" sz="105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Denken Sie an die </a:t>
            </a:r>
            <a:r>
              <a:rPr lang="de-DE" sz="1600" b="1" dirty="0">
                <a:solidFill>
                  <a:srgbClr val="204353"/>
                </a:solidFill>
                <a:ea typeface="MS PGothic" panose="020B0600070205080204" pitchFamily="34" charset="-128"/>
              </a:rPr>
              <a:t>Tipps zur Förderplanung </a:t>
            </a: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(z.B. wenige, aber konkrete Ziele und Maßnahmen (wer?, was?, wann?).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de-DE" sz="1600" dirty="0">
                <a:solidFill>
                  <a:srgbClr val="204353"/>
                </a:solidFill>
                <a:ea typeface="MS PGothic" panose="020B0600070205080204" pitchFamily="34" charset="-128"/>
              </a:rPr>
              <a:t>Nutzen Sie die Seiten im </a:t>
            </a:r>
            <a:r>
              <a:rPr lang="de-DE" sz="1600" b="1" i="1" dirty="0">
                <a:solidFill>
                  <a:srgbClr val="204353"/>
                </a:solidFill>
                <a:ea typeface="MS PGothic" panose="020B0600070205080204" pitchFamily="34" charset="-128"/>
              </a:rPr>
              <a:t>Handbuch, Fachteil Mathematik zum jeweiligen Förderinhalt.</a:t>
            </a:r>
            <a:endParaRPr lang="de-DE" sz="1600" b="1" i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916832"/>
            <a:ext cx="1080000" cy="25297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88223" y="3825964"/>
            <a:ext cx="8873223" cy="2533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742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61025CCA-2F4D-45D8-B0C2-E4412BCA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8950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1C60FA-6B7D-4D5E-BB38-4D19EF80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94211" name="AutoShape 11">
            <a:extLst>
              <a:ext uri="{FF2B5EF4-FFF2-40B4-BE49-F238E27FC236}">
                <a16:creationId xmlns:a16="http://schemas.microsoft.com/office/drawing/2014/main" id="{A5377613-C12A-40AC-A935-987B975E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" y="2289175"/>
            <a:ext cx="7777163" cy="96043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Gruppenarbeit bis 17:30 Uhr </a:t>
            </a:r>
          </a:p>
        </p:txBody>
      </p:sp>
      <p:pic>
        <p:nvPicPr>
          <p:cNvPr id="5" name="Grafik 4" descr="Gruppenbrainstorming">
            <a:extLst>
              <a:ext uri="{FF2B5EF4-FFF2-40B4-BE49-F238E27FC236}">
                <a16:creationId xmlns:a16="http://schemas.microsoft.com/office/drawing/2014/main" id="{4A54AE94-1AE2-479F-A3D0-23D5D1CC3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7704" y="2373394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9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Individuelle Förderplanung – Kind 15</a:t>
            </a:r>
            <a:endParaRPr lang="de-DE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602CE9A-E0AA-4F49-A6F7-8CB18D8E3891}"/>
              </a:ext>
            </a:extLst>
          </p:cNvPr>
          <p:cNvSpPr/>
          <p:nvPr/>
        </p:nvSpPr>
        <p:spPr bwMode="auto">
          <a:xfrm>
            <a:off x="432000" y="1435853"/>
            <a:ext cx="4140000" cy="1008000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welchem inhaltlichen Kompetenzen hat das Kind bereits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(angemessene)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Fähigkeiten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entwickelt?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C6D945C8-AE09-482D-B6E7-9AD2AF481A14}"/>
              </a:ext>
            </a:extLst>
          </p:cNvPr>
          <p:cNvSpPr/>
          <p:nvPr/>
        </p:nvSpPr>
        <p:spPr bwMode="auto">
          <a:xfrm>
            <a:off x="432000" y="3581728"/>
            <a:ext cx="4140000" cy="1265633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Kompetenzen hat das Kind noch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Schwierigkeiten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und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benötigt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eine Förderung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E1C0400-E7E0-4794-BEE1-EECD6E1CF461}"/>
              </a:ext>
            </a:extLst>
          </p:cNvPr>
          <p:cNvSpPr/>
          <p:nvPr/>
        </p:nvSpPr>
        <p:spPr bwMode="auto">
          <a:xfrm>
            <a:off x="4654639" y="3212976"/>
            <a:ext cx="4370356" cy="26555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KA (Kardinale Zahlvorstellung aufbauen)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SW (</a:t>
            </a:r>
            <a:r>
              <a:rPr lang="de-DE" sz="16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tragf</a:t>
            </a: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 Stellenwertverständnis)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OR (Ordinale Zahlvorstellungen aufbauen)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GV (Grundvorstellungen zu Rechenoperationen aufbauen)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PM (Tragfähige Strategien zur Addition/Subtraktion nutzen)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MD (Multiplikations- und Divisionsaufgaben richtig lösen)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DC90FB-5482-4E8E-95B5-23488CCD1DCA}"/>
              </a:ext>
            </a:extLst>
          </p:cNvPr>
          <p:cNvSpPr/>
          <p:nvPr/>
        </p:nvSpPr>
        <p:spPr bwMode="auto">
          <a:xfrm>
            <a:off x="4654639" y="1247536"/>
            <a:ext cx="4472750" cy="20882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ST (Relevante Arbeitsmittel …nutzen)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ZZ (Zahlzerlegung, Add./</a:t>
            </a:r>
            <a:r>
              <a:rPr lang="de-DE" sz="16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Subtr</a:t>
            </a: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 bis 10)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ZF (Überwinden zählen. Vorgehensweise)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ZR (Mit Zahlen statt mit Ziffern rechnen können)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7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A61B1E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Individuelle Förderplanung – Kind 15</a:t>
            </a:r>
            <a:endParaRPr lang="de-DE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602CE9A-E0AA-4F49-A6F7-8CB18D8E3891}"/>
              </a:ext>
            </a:extLst>
          </p:cNvPr>
          <p:cNvSpPr/>
          <p:nvPr/>
        </p:nvSpPr>
        <p:spPr bwMode="auto">
          <a:xfrm>
            <a:off x="432000" y="1435853"/>
            <a:ext cx="4140000" cy="1008000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welchem inhaltlichen Kompetenzen hat das Kind bereits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(angemessene)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Fähigkeiten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entwickelt?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C6D945C8-AE09-482D-B6E7-9AD2AF481A14}"/>
              </a:ext>
            </a:extLst>
          </p:cNvPr>
          <p:cNvSpPr/>
          <p:nvPr/>
        </p:nvSpPr>
        <p:spPr bwMode="auto">
          <a:xfrm>
            <a:off x="432000" y="3581728"/>
            <a:ext cx="4140000" cy="1265633"/>
          </a:xfrm>
          <a:prstGeom prst="homePlat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Bei welchen inhaltlichen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Kompetenzen hat das Kind noch 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Schwierigkeiten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und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benötigt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 eine Förderung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E1C0400-E7E0-4794-BEE1-EECD6E1CF461}"/>
              </a:ext>
            </a:extLst>
          </p:cNvPr>
          <p:cNvSpPr/>
          <p:nvPr/>
        </p:nvSpPr>
        <p:spPr bwMode="auto">
          <a:xfrm>
            <a:off x="4654639" y="3212976"/>
            <a:ext cx="4370356" cy="26555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KA (Kardinale Zahlvorstellung aufbauen)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SW (</a:t>
            </a:r>
            <a:r>
              <a:rPr lang="de-DE" sz="16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tragf</a:t>
            </a: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 Stellenwertverständnis)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chemeClr val="accent3">
                    <a:lumMod val="40000"/>
                    <a:lumOff val="60000"/>
                  </a:schemeClr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OR (Ordinale Zahlvorstellungen aufbauen)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400" dirty="0">
              <a:solidFill>
                <a:schemeClr val="accent3">
                  <a:lumMod val="40000"/>
                  <a:lumOff val="60000"/>
                </a:schemeClr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chemeClr val="accent3">
                    <a:lumMod val="40000"/>
                    <a:lumOff val="60000"/>
                  </a:schemeClr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GV (Grundvorstellungen zu Rechenoperationen aufbauen)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PM (Tragfähige Strategien zur Addition/Subtraktion nutzen)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MD (Multiplikations- und Divisionsaufgaben richtig lösen)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dirty="0">
              <a:solidFill>
                <a:srgbClr val="0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DC90FB-5482-4E8E-95B5-23488CCD1DCA}"/>
              </a:ext>
            </a:extLst>
          </p:cNvPr>
          <p:cNvSpPr/>
          <p:nvPr/>
        </p:nvSpPr>
        <p:spPr bwMode="auto">
          <a:xfrm>
            <a:off x="4654639" y="1247536"/>
            <a:ext cx="4472750" cy="20882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ST (Relevante Arbeitsmittel …nutzen)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ZZ (Zahlzerlegung, Add./</a:t>
            </a:r>
            <a:r>
              <a:rPr lang="de-DE" sz="16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Subtr</a:t>
            </a: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 bis 10)</a:t>
            </a: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ZF (Überwinden zählen. Vorgehensweise)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sz="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ZR (Mit Zahlen statt mit Ziffern rechnen können)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de-DE" sz="6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7087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2">
            <a:extLst>
              <a:ext uri="{FF2B5EF4-FFF2-40B4-BE49-F238E27FC236}">
                <a16:creationId xmlns:a16="http://schemas.microsoft.com/office/drawing/2014/main" id="{92D5BF8A-5111-43B6-93BB-23C5D8CA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3" y="296652"/>
            <a:ext cx="544527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i="1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ILeA plus </a:t>
            </a:r>
            <a:r>
              <a:rPr lang="de-DE" altLang="de-DE" sz="24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altLang="de-DE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Individuelle Förderplanung: KA</a:t>
            </a:r>
            <a:endParaRPr lang="de-DE" altLang="de-DE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7BEFD4-C9A5-4E7E-BCD2-7A5D8CFB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1"/>
          <a:stretch/>
        </p:blipFill>
        <p:spPr>
          <a:xfrm>
            <a:off x="525429" y="1371738"/>
            <a:ext cx="8093141" cy="51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216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2">
            <a:extLst>
              <a:ext uri="{FF2B5EF4-FFF2-40B4-BE49-F238E27FC236}">
                <a16:creationId xmlns:a16="http://schemas.microsoft.com/office/drawing/2014/main" id="{92D5BF8A-5111-43B6-93BB-23C5D8CA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3" y="296652"/>
            <a:ext cx="551997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i="1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ILeA plus </a:t>
            </a:r>
            <a:r>
              <a:rPr lang="de-DE" altLang="de-DE" sz="24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altLang="de-DE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Individuelle Förderplanung: SW</a:t>
            </a:r>
            <a:endParaRPr lang="de-DE" altLang="de-DE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FC79BC-F7C7-4869-8F78-7205F3D9B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2"/>
          <a:stretch/>
        </p:blipFill>
        <p:spPr>
          <a:xfrm>
            <a:off x="525429" y="1278257"/>
            <a:ext cx="8007011" cy="5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817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61025CCA-2F4D-45D8-B0C2-E4412BCA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8950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1C60FA-6B7D-4D5E-BB38-4D19EF80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94211" name="AutoShape 11">
            <a:extLst>
              <a:ext uri="{FF2B5EF4-FFF2-40B4-BE49-F238E27FC236}">
                <a16:creationId xmlns:a16="http://schemas.microsoft.com/office/drawing/2014/main" id="{A5377613-C12A-40AC-A935-987B975E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289175"/>
            <a:ext cx="7777163" cy="96043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4. Messwiederholung </a:t>
            </a:r>
          </a:p>
        </p:txBody>
      </p:sp>
    </p:spTree>
    <p:extLst>
      <p:ext uri="{BB962C8B-B14F-4D97-AF65-F5344CB8AC3E}">
        <p14:creationId xmlns:p14="http://schemas.microsoft.com/office/powerpoint/2010/main" val="110384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AD37-4B32-4ABC-9B0B-3CEDEEAB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– Lernprozessorientierte Diagnostik und Förderung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32A7D3-0AD8-4493-A4BB-AC7D4DB4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808820"/>
            <a:ext cx="6732748" cy="373440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75ED1F5-78C9-47A4-B2BC-F7AF7ABD92C9}"/>
              </a:ext>
            </a:extLst>
          </p:cNvPr>
          <p:cNvSpPr/>
          <p:nvPr/>
        </p:nvSpPr>
        <p:spPr bwMode="auto">
          <a:xfrm>
            <a:off x="1442630" y="5543223"/>
            <a:ext cx="6732747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Abb. 2: </a:t>
            </a: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Diagnosekreislauf, </a:t>
            </a:r>
            <a:r>
              <a:rPr kumimoji="0" lang="de-DE" sz="800" b="0" i="0" u="sng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 4.0</a:t>
            </a: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LISUM 2013</a:t>
            </a:r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3F85A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732DBC-DCD3-4334-A2E4-A8EB0431D7AF}"/>
              </a:ext>
            </a:extLst>
          </p:cNvPr>
          <p:cNvSpPr/>
          <p:nvPr/>
        </p:nvSpPr>
        <p:spPr bwMode="auto">
          <a:xfrm>
            <a:off x="3203848" y="2996952"/>
            <a:ext cx="1044116" cy="576064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FCE0A6D-C7CC-4D9F-9813-5DA712F13E0A}"/>
              </a:ext>
            </a:extLst>
          </p:cNvPr>
          <p:cNvSpPr/>
          <p:nvPr/>
        </p:nvSpPr>
        <p:spPr bwMode="auto">
          <a:xfrm>
            <a:off x="4391980" y="2996952"/>
            <a:ext cx="1044116" cy="576064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5B5CE79-9EC7-4944-95FB-B75814073E44}"/>
              </a:ext>
            </a:extLst>
          </p:cNvPr>
          <p:cNvSpPr/>
          <p:nvPr/>
        </p:nvSpPr>
        <p:spPr bwMode="auto">
          <a:xfrm>
            <a:off x="4408324" y="3861048"/>
            <a:ext cx="1603835" cy="720080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9840EC-0A20-46B5-89A4-D8CCC324D414}"/>
              </a:ext>
            </a:extLst>
          </p:cNvPr>
          <p:cNvSpPr/>
          <p:nvPr/>
        </p:nvSpPr>
        <p:spPr bwMode="auto">
          <a:xfrm>
            <a:off x="2923989" y="3848832"/>
            <a:ext cx="1323976" cy="720080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31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314E6C-D253-481B-8056-C1F520014570}"/>
              </a:ext>
            </a:extLst>
          </p:cNvPr>
          <p:cNvGrpSpPr/>
          <p:nvPr/>
        </p:nvGrpSpPr>
        <p:grpSpPr>
          <a:xfrm>
            <a:off x="508481" y="2059730"/>
            <a:ext cx="5894915" cy="2999099"/>
            <a:chOff x="395536" y="2096851"/>
            <a:chExt cx="5894915" cy="2999099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BB98B1E-742A-4347-AC0C-6032F266F5ED}"/>
                </a:ext>
              </a:extLst>
            </p:cNvPr>
            <p:cNvGrpSpPr/>
            <p:nvPr/>
          </p:nvGrpSpPr>
          <p:grpSpPr>
            <a:xfrm>
              <a:off x="395536" y="2096851"/>
              <a:ext cx="5894915" cy="2999099"/>
              <a:chOff x="395536" y="2096851"/>
              <a:chExt cx="5894915" cy="2999099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83E6618A-151D-4BEA-B5F2-333A29441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3353"/>
              <a:stretch/>
            </p:blipFill>
            <p:spPr>
              <a:xfrm>
                <a:off x="395536" y="2096851"/>
                <a:ext cx="5746323" cy="2999099"/>
              </a:xfrm>
              <a:prstGeom prst="rect">
                <a:avLst/>
              </a:prstGeom>
            </p:spPr>
          </p:pic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D63660D-B376-4A2D-B375-F7A6001D788F}"/>
                  </a:ext>
                </a:extLst>
              </p:cNvPr>
              <p:cNvGrpSpPr/>
              <p:nvPr/>
            </p:nvGrpSpPr>
            <p:grpSpPr>
              <a:xfrm>
                <a:off x="1858195" y="3752495"/>
                <a:ext cx="4432256" cy="625825"/>
                <a:chOff x="7266895" y="2881035"/>
                <a:chExt cx="5153977" cy="732542"/>
              </a:xfrm>
            </p:grpSpPr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8909B49B-217B-4279-ADEA-CDC761C9A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" b="26633"/>
                <a:stretch/>
              </p:blipFill>
              <p:spPr>
                <a:xfrm>
                  <a:off x="7266895" y="3399184"/>
                  <a:ext cx="1126118" cy="214393"/>
                </a:xfrm>
                <a:prstGeom prst="rect">
                  <a:avLst/>
                </a:prstGeom>
              </p:spPr>
            </p:pic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213635EF-A857-43E2-AF7E-65A49F6CA169}"/>
                    </a:ext>
                  </a:extLst>
                </p:cNvPr>
                <p:cNvSpPr/>
                <p:nvPr/>
              </p:nvSpPr>
              <p:spPr bwMode="auto">
                <a:xfrm>
                  <a:off x="10296636" y="2881035"/>
                  <a:ext cx="2124236" cy="25993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A94CCD-15B0-4FBB-88B6-4B545748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108" y="3562345"/>
              <a:ext cx="541400" cy="154686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14351EF9-C47F-4C07-B90F-CFBB10605801}"/>
              </a:ext>
            </a:extLst>
          </p:cNvPr>
          <p:cNvSpPr/>
          <p:nvPr/>
        </p:nvSpPr>
        <p:spPr>
          <a:xfrm>
            <a:off x="1897772" y="3429000"/>
            <a:ext cx="5350389" cy="1723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9D30100-3C9A-4751-B820-7046521EB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838" y="3443650"/>
            <a:ext cx="5082740" cy="98757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6FFFE17-C586-453B-BE54-87A80B34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736"/>
            <a:ext cx="7354888" cy="83099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400" b="1" kern="0" dirty="0">
                <a:latin typeface="Calibri" panose="020F0502020204030204" pitchFamily="34" charset="0"/>
              </a:rPr>
              <a:t>Messwiederholung</a:t>
            </a:r>
          </a:p>
          <a:p>
            <a:pPr>
              <a:defRPr/>
            </a:pPr>
            <a:r>
              <a:rPr lang="de-DE" altLang="de-DE" sz="2400" kern="0" dirty="0">
                <a:latin typeface="Calibri" panose="020F0502020204030204" pitchFamily="34" charset="0"/>
              </a:rPr>
              <a:t>Im ISQ-Portal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C4020AF-9CC0-42C0-94D6-BE1A546752D7}"/>
              </a:ext>
            </a:extLst>
          </p:cNvPr>
          <p:cNvSpPr/>
          <p:nvPr/>
        </p:nvSpPr>
        <p:spPr bwMode="auto">
          <a:xfrm>
            <a:off x="4463670" y="4790957"/>
            <a:ext cx="1826775" cy="2220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95CE94-D28D-4950-AC82-80CA726F851B}"/>
              </a:ext>
            </a:extLst>
          </p:cNvPr>
          <p:cNvSpPr txBox="1"/>
          <p:nvPr/>
        </p:nvSpPr>
        <p:spPr>
          <a:xfrm>
            <a:off x="362740" y="1282010"/>
            <a:ext cx="8418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204353"/>
                </a:solidFill>
              </a:rPr>
              <a:t>Ziel: Lernstand </a:t>
            </a:r>
            <a:r>
              <a:rPr lang="de-DE" sz="18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Klasse/ Schüler*innen im gleichen Schuljahr mit den gleichen Aufgaben darstellen 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8ACE2F0-1AE6-4046-92C8-1EF68EBB2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015" y="3443650"/>
            <a:ext cx="5082740" cy="98757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F3FF8F2-8418-4CF5-8756-92A495BCB05B}"/>
              </a:ext>
            </a:extLst>
          </p:cNvPr>
          <p:cNvSpPr/>
          <p:nvPr/>
        </p:nvSpPr>
        <p:spPr>
          <a:xfrm>
            <a:off x="1908430" y="3904943"/>
            <a:ext cx="287306" cy="31216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15">
            <a:extLst>
              <a:ext uri="{FF2B5EF4-FFF2-40B4-BE49-F238E27FC236}">
                <a16:creationId xmlns:a16="http://schemas.microsoft.com/office/drawing/2014/main" id="{0FF56740-B636-4B0F-A71F-AB09B1F4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61" y="4046550"/>
            <a:ext cx="451191" cy="41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F2B8FBF-FABA-4F5D-9F74-60D0D74CDD8F}"/>
              </a:ext>
            </a:extLst>
          </p:cNvPr>
          <p:cNvSpPr/>
          <p:nvPr/>
        </p:nvSpPr>
        <p:spPr>
          <a:xfrm>
            <a:off x="251520" y="1928341"/>
            <a:ext cx="8136904" cy="3647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5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6FFFE17-C586-453B-BE54-87A80B34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736"/>
            <a:ext cx="7354888" cy="83099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400" b="1" kern="0" dirty="0">
                <a:latin typeface="Calibri" panose="020F0502020204030204" pitchFamily="34" charset="0"/>
              </a:rPr>
              <a:t>Messwiederholung</a:t>
            </a:r>
          </a:p>
          <a:p>
            <a:pPr>
              <a:defRPr/>
            </a:pPr>
            <a:r>
              <a:rPr lang="de-DE" altLang="de-DE" sz="2400" kern="0" dirty="0">
                <a:latin typeface="Calibri" panose="020F0502020204030204" pitchFamily="34" charset="0"/>
              </a:rPr>
              <a:t>Im ISQ-Portal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6DEC347-DD1B-40F6-BCDE-7EBA11D3E608}"/>
              </a:ext>
            </a:extLst>
          </p:cNvPr>
          <p:cNvSpPr/>
          <p:nvPr/>
        </p:nvSpPr>
        <p:spPr bwMode="auto">
          <a:xfrm>
            <a:off x="27409" y="5336818"/>
            <a:ext cx="2037313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4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 </a:t>
            </a:r>
            <a:r>
              <a:rPr lang="de-DE" sz="1400" u="sng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nachdem</a:t>
            </a:r>
            <a:r>
              <a:rPr lang="de-DE" sz="14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ILeA plus </a:t>
            </a:r>
            <a:r>
              <a:rPr lang="de-DE" sz="14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durchgeführt wurde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314E6C-D253-481B-8056-C1F520014570}"/>
              </a:ext>
            </a:extLst>
          </p:cNvPr>
          <p:cNvGrpSpPr/>
          <p:nvPr/>
        </p:nvGrpSpPr>
        <p:grpSpPr>
          <a:xfrm>
            <a:off x="508481" y="2059730"/>
            <a:ext cx="5894915" cy="2999099"/>
            <a:chOff x="395536" y="2096851"/>
            <a:chExt cx="5894915" cy="2999099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BB98B1E-742A-4347-AC0C-6032F266F5ED}"/>
                </a:ext>
              </a:extLst>
            </p:cNvPr>
            <p:cNvGrpSpPr/>
            <p:nvPr/>
          </p:nvGrpSpPr>
          <p:grpSpPr>
            <a:xfrm>
              <a:off x="395536" y="2096851"/>
              <a:ext cx="5894915" cy="2999099"/>
              <a:chOff x="395536" y="2096851"/>
              <a:chExt cx="5894915" cy="2999099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83E6618A-151D-4BEA-B5F2-333A29441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3353"/>
              <a:stretch/>
            </p:blipFill>
            <p:spPr>
              <a:xfrm>
                <a:off x="395536" y="2096851"/>
                <a:ext cx="5746323" cy="2999099"/>
              </a:xfrm>
              <a:prstGeom prst="rect">
                <a:avLst/>
              </a:prstGeom>
            </p:spPr>
          </p:pic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D63660D-B376-4A2D-B375-F7A6001D788F}"/>
                  </a:ext>
                </a:extLst>
              </p:cNvPr>
              <p:cNvGrpSpPr/>
              <p:nvPr/>
            </p:nvGrpSpPr>
            <p:grpSpPr>
              <a:xfrm>
                <a:off x="1858195" y="3752495"/>
                <a:ext cx="4432256" cy="625825"/>
                <a:chOff x="7266895" y="2881035"/>
                <a:chExt cx="5153977" cy="732542"/>
              </a:xfrm>
            </p:grpSpPr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8909B49B-217B-4279-ADEA-CDC761C9A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" b="26633"/>
                <a:stretch/>
              </p:blipFill>
              <p:spPr>
                <a:xfrm>
                  <a:off x="7266895" y="3399184"/>
                  <a:ext cx="1126118" cy="214393"/>
                </a:xfrm>
                <a:prstGeom prst="rect">
                  <a:avLst/>
                </a:prstGeom>
              </p:spPr>
            </p:pic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213635EF-A857-43E2-AF7E-65A49F6CA169}"/>
                    </a:ext>
                  </a:extLst>
                </p:cNvPr>
                <p:cNvSpPr/>
                <p:nvPr/>
              </p:nvSpPr>
              <p:spPr bwMode="auto">
                <a:xfrm>
                  <a:off x="10296636" y="2881035"/>
                  <a:ext cx="2124236" cy="25993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A94CCD-15B0-4FBB-88B6-4B545748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108" y="3562345"/>
              <a:ext cx="541400" cy="154686"/>
            </a:xfrm>
            <a:prstGeom prst="rect">
              <a:avLst/>
            </a:prstGeom>
          </p:spPr>
        </p:pic>
      </p:grp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95467C13-7A4E-41DE-8402-78160CA6DF37}"/>
              </a:ext>
            </a:extLst>
          </p:cNvPr>
          <p:cNvCxnSpPr/>
          <p:nvPr/>
        </p:nvCxnSpPr>
        <p:spPr bwMode="auto">
          <a:xfrm>
            <a:off x="3995936" y="5438332"/>
            <a:ext cx="136815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Rechteck 51">
            <a:extLst>
              <a:ext uri="{FF2B5EF4-FFF2-40B4-BE49-F238E27FC236}">
                <a16:creationId xmlns:a16="http://schemas.microsoft.com/office/drawing/2014/main" id="{EC4020AF-9CC0-42C0-94D6-BE1A546752D7}"/>
              </a:ext>
            </a:extLst>
          </p:cNvPr>
          <p:cNvSpPr/>
          <p:nvPr/>
        </p:nvSpPr>
        <p:spPr bwMode="auto">
          <a:xfrm>
            <a:off x="4463670" y="4790957"/>
            <a:ext cx="1826775" cy="2220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93F6CD-71BD-4105-803C-DD20CCC2AF1C}"/>
              </a:ext>
            </a:extLst>
          </p:cNvPr>
          <p:cNvSpPr/>
          <p:nvPr/>
        </p:nvSpPr>
        <p:spPr bwMode="auto">
          <a:xfrm>
            <a:off x="2787441" y="4103290"/>
            <a:ext cx="1082978" cy="36691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95CE94-D28D-4950-AC82-80CA726F851B}"/>
              </a:ext>
            </a:extLst>
          </p:cNvPr>
          <p:cNvSpPr txBox="1"/>
          <p:nvPr/>
        </p:nvSpPr>
        <p:spPr>
          <a:xfrm>
            <a:off x="362740" y="1282010"/>
            <a:ext cx="8418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204353"/>
                </a:solidFill>
              </a:rPr>
              <a:t>Ziel: Lernstand </a:t>
            </a:r>
            <a:r>
              <a:rPr lang="de-DE" sz="18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Klasse/ Schüler*innen im gleichen Schuljahr mit den gleichen Aufgaben darstellen 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4351EF9-C47F-4C07-B90F-CFBB10605801}"/>
              </a:ext>
            </a:extLst>
          </p:cNvPr>
          <p:cNvSpPr/>
          <p:nvPr/>
        </p:nvSpPr>
        <p:spPr>
          <a:xfrm>
            <a:off x="1897773" y="3429000"/>
            <a:ext cx="4526862" cy="1723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5415723-4EF8-403D-BEF6-E1ACF70D5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21" b="12827"/>
          <a:stretch/>
        </p:blipFill>
        <p:spPr>
          <a:xfrm>
            <a:off x="1922460" y="3517585"/>
            <a:ext cx="5181337" cy="205840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2F975D-9302-43C4-B6B6-9FC13ED295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306" r="78884" b="-1"/>
          <a:stretch/>
        </p:blipFill>
        <p:spPr>
          <a:xfrm>
            <a:off x="1834061" y="5288500"/>
            <a:ext cx="1440000" cy="258287"/>
          </a:xfrm>
          <a:prstGeom prst="rect">
            <a:avLst/>
          </a:prstGeom>
        </p:spPr>
      </p:pic>
      <p:pic>
        <p:nvPicPr>
          <p:cNvPr id="21" name="Grafik 15">
            <a:extLst>
              <a:ext uri="{FF2B5EF4-FFF2-40B4-BE49-F238E27FC236}">
                <a16:creationId xmlns:a16="http://schemas.microsoft.com/office/drawing/2014/main" id="{0FF56740-B636-4B0F-A71F-AB09B1F4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97" y="5330329"/>
            <a:ext cx="451191" cy="41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07D2862-3FDE-4A8F-A5A3-0E3CDC04DC79}"/>
              </a:ext>
            </a:extLst>
          </p:cNvPr>
          <p:cNvCxnSpPr>
            <a:cxnSpLocks/>
          </p:cNvCxnSpPr>
          <p:nvPr/>
        </p:nvCxnSpPr>
        <p:spPr>
          <a:xfrm flipH="1">
            <a:off x="1743875" y="5576930"/>
            <a:ext cx="706007" cy="8526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36BCC67D-2130-4DD3-B88D-6D795BC4FA5E}"/>
              </a:ext>
            </a:extLst>
          </p:cNvPr>
          <p:cNvCxnSpPr>
            <a:cxnSpLocks/>
          </p:cNvCxnSpPr>
          <p:nvPr/>
        </p:nvCxnSpPr>
        <p:spPr>
          <a:xfrm flipV="1">
            <a:off x="3497745" y="5276035"/>
            <a:ext cx="2408469" cy="18200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6A622191-3F86-43E7-A704-19C3B2605B5A}"/>
              </a:ext>
            </a:extLst>
          </p:cNvPr>
          <p:cNvSpPr/>
          <p:nvPr/>
        </p:nvSpPr>
        <p:spPr>
          <a:xfrm>
            <a:off x="1908430" y="3861048"/>
            <a:ext cx="287306" cy="31216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39EFDD5-FD05-4777-B5D6-66172B38EACB}"/>
              </a:ext>
            </a:extLst>
          </p:cNvPr>
          <p:cNvSpPr txBox="1"/>
          <p:nvPr/>
        </p:nvSpPr>
        <p:spPr>
          <a:xfrm>
            <a:off x="396921" y="5930873"/>
            <a:ext cx="8630327" cy="5847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sz="16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Anlegen der Wiederholung </a:t>
            </a:r>
            <a:r>
              <a:rPr lang="de-DE" sz="1600" b="1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basiert auf den ursprünglichen Angaben </a:t>
            </a:r>
            <a:r>
              <a:rPr lang="de-DE" sz="16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(Anzahl Schüler*innen, </a:t>
            </a:r>
            <a:r>
              <a:rPr lang="de-DE" sz="1600" dirty="0" err="1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Jgst</a:t>
            </a:r>
            <a:r>
              <a:rPr lang="de-DE" sz="1600" dirty="0">
                <a:solidFill>
                  <a:srgbClr val="204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Aufgabenpaket)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A6A8CE9-5420-4A98-830B-993B1FA80A28}"/>
              </a:ext>
            </a:extLst>
          </p:cNvPr>
          <p:cNvSpPr txBox="1"/>
          <p:nvPr/>
        </p:nvSpPr>
        <p:spPr>
          <a:xfrm>
            <a:off x="107501" y="5974025"/>
            <a:ext cx="255239" cy="540000"/>
          </a:xfrm>
          <a:prstGeom prst="rect">
            <a:avLst/>
          </a:prstGeom>
          <a:noFill/>
          <a:ln w="28575">
            <a:solidFill>
              <a:srgbClr val="2043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CA171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F76D2013-EF35-4DC5-837A-32E2D8F381AF}"/>
              </a:ext>
            </a:extLst>
          </p:cNvPr>
          <p:cNvGrpSpPr/>
          <p:nvPr/>
        </p:nvGrpSpPr>
        <p:grpSpPr>
          <a:xfrm>
            <a:off x="5915532" y="4605086"/>
            <a:ext cx="3089865" cy="1076010"/>
            <a:chOff x="5915532" y="4605086"/>
            <a:chExt cx="3089865" cy="1076010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39AB24A8-D1D6-4912-B4C0-6B31FAAF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5532" y="4605086"/>
              <a:ext cx="3089865" cy="1076010"/>
            </a:xfrm>
            <a:prstGeom prst="rect">
              <a:avLst/>
            </a:prstGeom>
          </p:spPr>
        </p:pic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1B80B19A-9A19-4C3C-8941-EB89B222AD69}"/>
                </a:ext>
              </a:extLst>
            </p:cNvPr>
            <p:cNvSpPr/>
            <p:nvPr/>
          </p:nvSpPr>
          <p:spPr>
            <a:xfrm>
              <a:off x="7764219" y="4988961"/>
              <a:ext cx="144000" cy="139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700" b="1" dirty="0">
                  <a:solidFill>
                    <a:schemeClr val="accent3">
                      <a:lumMod val="50000"/>
                    </a:schemeClr>
                  </a:solidFill>
                </a:rPr>
                <a:t>c</a:t>
              </a:r>
            </a:p>
          </p:txBody>
        </p:sp>
      </p:grpSp>
      <p:pic>
        <p:nvPicPr>
          <p:cNvPr id="29" name="Grafik 15">
            <a:extLst>
              <a:ext uri="{FF2B5EF4-FFF2-40B4-BE49-F238E27FC236}">
                <a16:creationId xmlns:a16="http://schemas.microsoft.com/office/drawing/2014/main" id="{DE4167CF-33DF-476B-B88A-C3A41838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08" y="5533673"/>
            <a:ext cx="451191" cy="35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EDAA981-7C01-90D4-1412-2A5D802FAF8F}"/>
              </a:ext>
            </a:extLst>
          </p:cNvPr>
          <p:cNvSpPr/>
          <p:nvPr/>
        </p:nvSpPr>
        <p:spPr>
          <a:xfrm>
            <a:off x="1115616" y="3068960"/>
            <a:ext cx="501599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65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Ziel von </a:t>
            </a:r>
            <a:r>
              <a:rPr kumimoji="0" lang="de-DE" altLang="de-DE" sz="2400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endParaRPr lang="de-DE" i="1" dirty="0">
              <a:solidFill>
                <a:srgbClr val="204353"/>
              </a:solidFill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D55563A8-3B83-4889-AC51-03C98F01F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" y="1230966"/>
            <a:ext cx="8855075" cy="8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latin typeface="Myriad Web Pro" panose="020B0503030403020204" pitchFamily="34" charset="0"/>
                <a:cs typeface="Calibri" panose="020F0502020204030204" pitchFamily="34" charset="0"/>
              </a:rPr>
              <a:t>Feststellung des Lernstandes in den folgenden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latin typeface="Myriad Web Pro" panose="020B0503030403020204" pitchFamily="34" charset="0"/>
                <a:cs typeface="Calibri" panose="020F0502020204030204" pitchFamily="34" charset="0"/>
              </a:rPr>
              <a:t>Kompetenzbereichen: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2F97F6-D05E-4365-9987-E3613DFA3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07" y="2182186"/>
            <a:ext cx="15215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CA171A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Mathematik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FB09005-D481-4127-8793-E14991A618B6}"/>
              </a:ext>
            </a:extLst>
          </p:cNvPr>
          <p:cNvSpPr/>
          <p:nvPr/>
        </p:nvSpPr>
        <p:spPr>
          <a:xfrm rot="20825335">
            <a:off x="4896258" y="3015454"/>
            <a:ext cx="3518525" cy="707886"/>
          </a:xfrm>
          <a:prstGeom prst="rect">
            <a:avLst/>
          </a:prstGeom>
          <a:ln w="28575">
            <a:solidFill>
              <a:srgbClr val="20435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1" u="none" strike="noStrike" kern="0" cap="none" spc="0" normalizeH="0" baseline="0" noProof="0" dirty="0">
                <a:ln>
                  <a:noFill/>
                </a:ln>
                <a:solidFill>
                  <a:srgbClr val="DC282C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DC282C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ist kein Leistungstest</a:t>
            </a:r>
          </a:p>
        </p:txBody>
      </p:sp>
      <p:sp>
        <p:nvSpPr>
          <p:cNvPr id="7" name="Pfeil: gestreift nach rechts 6">
            <a:extLst>
              <a:ext uri="{FF2B5EF4-FFF2-40B4-BE49-F238E27FC236}">
                <a16:creationId xmlns:a16="http://schemas.microsoft.com/office/drawing/2014/main" id="{69F1E88D-B24C-4876-A4AA-EA1B5DEB02E1}"/>
              </a:ext>
            </a:extLst>
          </p:cNvPr>
          <p:cNvSpPr/>
          <p:nvPr/>
        </p:nvSpPr>
        <p:spPr bwMode="auto">
          <a:xfrm>
            <a:off x="431540" y="4720497"/>
            <a:ext cx="1224136" cy="604254"/>
          </a:xfrm>
          <a:prstGeom prst="stripedRightArrow">
            <a:avLst/>
          </a:prstGeom>
          <a:solidFill>
            <a:srgbClr val="3F85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5F4C16-EEEC-4FDF-AEB5-8168046F748A}"/>
              </a:ext>
            </a:extLst>
          </p:cNvPr>
          <p:cNvSpPr/>
          <p:nvPr/>
        </p:nvSpPr>
        <p:spPr>
          <a:xfrm>
            <a:off x="2040703" y="4515507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Überprüfung </a:t>
            </a:r>
            <a:r>
              <a:rPr lang="de-DE" sz="2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der eigenen Diagnosefähigkeit</a:t>
            </a:r>
            <a:endParaRPr lang="de-DE" sz="2400" dirty="0">
              <a:solidFill>
                <a:srgbClr val="204353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6DBB16-D7AE-4296-8D0C-9A0CAAA93533}"/>
              </a:ext>
            </a:extLst>
          </p:cNvPr>
          <p:cNvSpPr/>
          <p:nvPr/>
        </p:nvSpPr>
        <p:spPr>
          <a:xfrm>
            <a:off x="2035436" y="502262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Orientierung</a:t>
            </a:r>
            <a:r>
              <a:rPr lang="de-DE" sz="2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für die </a:t>
            </a: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Unterrichtsplanung</a:t>
            </a:r>
            <a:endParaRPr lang="de-DE" sz="2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9A622FE-58C0-465B-B709-C949CF7CE5A6}"/>
              </a:ext>
            </a:extLst>
          </p:cNvPr>
          <p:cNvSpPr/>
          <p:nvPr/>
        </p:nvSpPr>
        <p:spPr>
          <a:xfrm>
            <a:off x="2038718" y="5444370"/>
            <a:ext cx="7105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Identifizierung </a:t>
            </a:r>
            <a:r>
              <a:rPr lang="de-DE" sz="2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von Schüler*innen mit auffälligen Ergebnissen</a:t>
            </a: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de-DE" sz="2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mit anschließender </a:t>
            </a: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Planung </a:t>
            </a:r>
            <a:r>
              <a:rPr lang="de-DE" sz="2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von</a:t>
            </a:r>
            <a:r>
              <a:rPr lang="de-DE" sz="2400" b="1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Fördermaßnahmen </a:t>
            </a:r>
            <a:endParaRPr lang="de-DE" sz="2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8DA566-E4D3-475C-BD17-025F09F4668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23978" y="2833724"/>
            <a:ext cx="676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3F85A5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Z&amp;O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825842-8095-4E3F-9CCB-DFE5314EA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07" y="2664421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Zahlvorstellungen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Operationsvorstellungen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3281E4-6330-4A1C-A8EC-7693294E9F1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24756" y="3758586"/>
            <a:ext cx="702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3F8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R&amp;F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384721C-B8EF-47BC-9659-4468232E4A51}"/>
              </a:ext>
            </a:extLst>
          </p:cNvPr>
          <p:cNvSpPr/>
          <p:nvPr/>
        </p:nvSpPr>
        <p:spPr>
          <a:xfrm>
            <a:off x="913574" y="36544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sz="20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Geometrische Objekte </a:t>
            </a:r>
          </a:p>
          <a:p>
            <a:r>
              <a:rPr lang="de-DE" altLang="de-DE" sz="20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Geometrische Abbildungen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C609A55-750D-4CFB-9087-F09CC5ADC1C5}"/>
              </a:ext>
            </a:extLst>
          </p:cNvPr>
          <p:cNvSpPr/>
          <p:nvPr/>
        </p:nvSpPr>
        <p:spPr bwMode="auto">
          <a:xfrm>
            <a:off x="261207" y="3610023"/>
            <a:ext cx="4094769" cy="842499"/>
          </a:xfrm>
          <a:prstGeom prst="rect">
            <a:avLst/>
          </a:prstGeom>
          <a:solidFill>
            <a:srgbClr val="FFFFFF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E6D8F54-EF5C-49E8-A365-276721493C79}"/>
              </a:ext>
            </a:extLst>
          </p:cNvPr>
          <p:cNvSpPr/>
          <p:nvPr/>
        </p:nvSpPr>
        <p:spPr bwMode="auto">
          <a:xfrm>
            <a:off x="2051720" y="4496947"/>
            <a:ext cx="6048672" cy="529997"/>
          </a:xfrm>
          <a:prstGeom prst="rect">
            <a:avLst/>
          </a:prstGeom>
          <a:solidFill>
            <a:srgbClr val="FFFFFF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596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6FFFE17-C586-453B-BE54-87A80B34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1389"/>
            <a:ext cx="7354888" cy="83099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400" b="1" kern="0" dirty="0">
                <a:latin typeface="Calibri" panose="020F0502020204030204" pitchFamily="34" charset="0"/>
              </a:rPr>
              <a:t>Messwiederholung</a:t>
            </a:r>
          </a:p>
          <a:p>
            <a:pPr>
              <a:defRPr/>
            </a:pPr>
            <a:r>
              <a:rPr lang="de-DE" altLang="de-DE" sz="2400" kern="0" dirty="0">
                <a:latin typeface="Calibri" panose="020F0502020204030204" pitchFamily="34" charset="0"/>
              </a:rPr>
              <a:t>Rückmeldungen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A62096-E37C-4777-B4C1-03EE4D9750E1}"/>
              </a:ext>
            </a:extLst>
          </p:cNvPr>
          <p:cNvSpPr/>
          <p:nvPr/>
        </p:nvSpPr>
        <p:spPr bwMode="auto">
          <a:xfrm>
            <a:off x="3563888" y="2776537"/>
            <a:ext cx="1713755" cy="6762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B55E4C-99AE-41BA-BAC6-59CC659EB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99"/>
          <a:stretch/>
        </p:blipFill>
        <p:spPr>
          <a:xfrm>
            <a:off x="1628033" y="2180573"/>
            <a:ext cx="6184055" cy="1824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591C7A-7600-4EFF-8150-C8B21D6A1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6212"/>
          <a:stretch/>
        </p:blipFill>
        <p:spPr>
          <a:xfrm>
            <a:off x="3940350" y="2903487"/>
            <a:ext cx="1559420" cy="42237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FA53A76-0F8F-4190-8CC6-15F49E41C8FA}"/>
              </a:ext>
            </a:extLst>
          </p:cNvPr>
          <p:cNvSpPr/>
          <p:nvPr/>
        </p:nvSpPr>
        <p:spPr bwMode="auto">
          <a:xfrm>
            <a:off x="2663788" y="2908361"/>
            <a:ext cx="3261927" cy="54445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37D1D4-9CC4-48AE-9DB7-25A42E864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3" t="35011" r="29430" b="-4236"/>
          <a:stretch/>
        </p:blipFill>
        <p:spPr>
          <a:xfrm>
            <a:off x="1792485" y="2605780"/>
            <a:ext cx="794878" cy="14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9D48CCD-A421-462D-BCCA-2E760531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99"/>
          <a:stretch/>
        </p:blipFill>
        <p:spPr>
          <a:xfrm>
            <a:off x="0" y="5703952"/>
            <a:ext cx="4672452" cy="245328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AD7F4FF-4203-481A-8885-DC580DE97884}"/>
              </a:ext>
            </a:extLst>
          </p:cNvPr>
          <p:cNvGrpSpPr/>
          <p:nvPr/>
        </p:nvGrpSpPr>
        <p:grpSpPr>
          <a:xfrm>
            <a:off x="-9628" y="1512317"/>
            <a:ext cx="4682080" cy="4437021"/>
            <a:chOff x="-9628" y="1512317"/>
            <a:chExt cx="4682080" cy="443702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7EE57A7-C8B8-4384-BF3F-88A69DD12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612"/>
            <a:stretch/>
          </p:blipFill>
          <p:spPr>
            <a:xfrm>
              <a:off x="0" y="1512317"/>
              <a:ext cx="4672452" cy="4275144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8F99393-458C-457D-9179-F1E510025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099"/>
            <a:stretch/>
          </p:blipFill>
          <p:spPr>
            <a:xfrm>
              <a:off x="-9628" y="5704010"/>
              <a:ext cx="4672452" cy="245328"/>
            </a:xfrm>
            <a:prstGeom prst="rect">
              <a:avLst/>
            </a:prstGeom>
          </p:spPr>
        </p:pic>
      </p:grp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D8A9388-5F69-49E6-9DFF-A5682B570178}"/>
              </a:ext>
            </a:extLst>
          </p:cNvPr>
          <p:cNvCxnSpPr>
            <a:cxnSpLocks/>
          </p:cNvCxnSpPr>
          <p:nvPr/>
        </p:nvCxnSpPr>
        <p:spPr bwMode="auto">
          <a:xfrm>
            <a:off x="1691680" y="1412776"/>
            <a:ext cx="3536111" cy="0"/>
          </a:xfrm>
          <a:prstGeom prst="straightConnector1">
            <a:avLst/>
          </a:prstGeom>
          <a:solidFill>
            <a:srgbClr val="204353"/>
          </a:solidFill>
          <a:ln w="19050" cap="flat" cmpd="sng" algn="ctr">
            <a:solidFill>
              <a:srgbClr val="20435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68E799E-6FCF-4115-A5FB-4B40F4460E90}"/>
              </a:ext>
            </a:extLst>
          </p:cNvPr>
          <p:cNvSpPr/>
          <p:nvPr/>
        </p:nvSpPr>
        <p:spPr>
          <a:xfrm>
            <a:off x="2326598" y="5707903"/>
            <a:ext cx="252000" cy="18304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B13FC34-FC1E-4E39-A8EE-E88BA2109DDC}"/>
              </a:ext>
            </a:extLst>
          </p:cNvPr>
          <p:cNvSpPr/>
          <p:nvPr/>
        </p:nvSpPr>
        <p:spPr>
          <a:xfrm>
            <a:off x="2865618" y="5707904"/>
            <a:ext cx="252000" cy="18304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778B7302-690A-417C-B861-E8F1CCD28C25}"/>
              </a:ext>
            </a:extLst>
          </p:cNvPr>
          <p:cNvSpPr/>
          <p:nvPr/>
        </p:nvSpPr>
        <p:spPr>
          <a:xfrm>
            <a:off x="179512" y="5157192"/>
            <a:ext cx="4248000" cy="12600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5FEE074-0800-4923-9CFE-82477F9C2E5F}"/>
              </a:ext>
            </a:extLst>
          </p:cNvPr>
          <p:cNvGrpSpPr/>
          <p:nvPr/>
        </p:nvGrpSpPr>
        <p:grpSpPr>
          <a:xfrm>
            <a:off x="4536824" y="1609113"/>
            <a:ext cx="4500000" cy="4356000"/>
            <a:chOff x="4067944" y="1587649"/>
            <a:chExt cx="4536000" cy="438352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D788C46-BA16-4A33-817B-E8E5ECD42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36"/>
            <a:stretch/>
          </p:blipFill>
          <p:spPr>
            <a:xfrm>
              <a:off x="4067944" y="1587649"/>
              <a:ext cx="4536000" cy="438352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7F5F106-AE47-4A30-A587-B9126BDDC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137" t="11900" r="5206" b="82020"/>
            <a:stretch/>
          </p:blipFill>
          <p:spPr>
            <a:xfrm>
              <a:off x="7287196" y="2081868"/>
              <a:ext cx="1152128" cy="304382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0AE03FB-A561-4A01-9F50-8E246F497716}"/>
                </a:ext>
              </a:extLst>
            </p:cNvPr>
            <p:cNvSpPr/>
            <p:nvPr/>
          </p:nvSpPr>
          <p:spPr>
            <a:xfrm>
              <a:off x="7115612" y="2138531"/>
              <a:ext cx="1179697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rgbClr val="000099"/>
                  </a:solidFill>
                  <a:latin typeface="Adventure" panose="04020700000000000000" pitchFamily="82" charset="0"/>
                </a:rPr>
                <a:t>Wiederholung</a:t>
              </a:r>
            </a:p>
          </p:txBody>
        </p:sp>
      </p:grp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1B0FDC9-B869-4D66-A7AA-D72A13D272D5}"/>
              </a:ext>
            </a:extLst>
          </p:cNvPr>
          <p:cNvSpPr/>
          <p:nvPr/>
        </p:nvSpPr>
        <p:spPr>
          <a:xfrm>
            <a:off x="4672452" y="5144351"/>
            <a:ext cx="4284000" cy="12600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B8B9DF-A124-44E5-B009-91B034F0FCF3}"/>
              </a:ext>
            </a:extLst>
          </p:cNvPr>
          <p:cNvSpPr/>
          <p:nvPr/>
        </p:nvSpPr>
        <p:spPr>
          <a:xfrm>
            <a:off x="6804248" y="5706722"/>
            <a:ext cx="252000" cy="18304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A1F7D6F-74B6-4434-85B0-2BAF73544FE2}"/>
              </a:ext>
            </a:extLst>
          </p:cNvPr>
          <p:cNvSpPr/>
          <p:nvPr/>
        </p:nvSpPr>
        <p:spPr>
          <a:xfrm>
            <a:off x="7308304" y="5707502"/>
            <a:ext cx="252000" cy="18304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9AF80F6-F119-4A8C-9B81-AAB9859C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1389"/>
            <a:ext cx="7354888" cy="83099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  <a:ea typeface="ＭＳ Ｐゴシック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20435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400" b="1" kern="0" dirty="0">
                <a:latin typeface="Calibri" panose="020F0502020204030204" pitchFamily="34" charset="0"/>
              </a:rPr>
              <a:t>Messwiederholung</a:t>
            </a:r>
          </a:p>
          <a:p>
            <a:pPr>
              <a:defRPr/>
            </a:pPr>
            <a:r>
              <a:rPr lang="de-DE" altLang="de-DE" sz="2400" kern="0" dirty="0">
                <a:latin typeface="Calibri" panose="020F0502020204030204" pitchFamily="34" charset="0"/>
              </a:rPr>
              <a:t>Beispiel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AE5965F-FB02-4D9B-A023-33FDD08801F4}"/>
              </a:ext>
            </a:extLst>
          </p:cNvPr>
          <p:cNvSpPr/>
          <p:nvPr/>
        </p:nvSpPr>
        <p:spPr bwMode="auto">
          <a:xfrm>
            <a:off x="5004048" y="1206283"/>
            <a:ext cx="3869462" cy="6120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16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direkter Vergleich möglich, aber keine Hinweise auf einen Lernverlauf</a:t>
            </a:r>
          </a:p>
        </p:txBody>
      </p:sp>
    </p:spTree>
    <p:extLst>
      <p:ext uri="{BB962C8B-B14F-4D97-AF65-F5344CB8AC3E}">
        <p14:creationId xmlns:p14="http://schemas.microsoft.com/office/powerpoint/2010/main" val="3270849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0" grpId="0" animBg="1"/>
      <p:bldP spid="16" grpId="0" animBg="1"/>
      <p:bldP spid="17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BA29-C935-4B1D-AD1E-F4DF8450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TIPPS … </a:t>
            </a:r>
            <a:endParaRPr lang="de-DE" dirty="0">
              <a:solidFill>
                <a:srgbClr val="204353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2B929B8-1939-4549-BE25-130CB6F00280}"/>
              </a:ext>
            </a:extLst>
          </p:cNvPr>
          <p:cNvGrpSpPr/>
          <p:nvPr/>
        </p:nvGrpSpPr>
        <p:grpSpPr>
          <a:xfrm>
            <a:off x="918324" y="1981752"/>
            <a:ext cx="7961851" cy="707886"/>
            <a:chOff x="904979" y="1641359"/>
            <a:chExt cx="7961851" cy="70788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A62B3BD-FDA2-44DA-9113-AC31B95F8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942" y="1672137"/>
              <a:ext cx="735488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61B1E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A61B1E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A61B1E"/>
                </a:buClr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dirty="0">
                  <a:solidFill>
                    <a:srgbClr val="CA171A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TIPP: </a:t>
              </a:r>
              <a:r>
                <a:rPr lang="de-DE" altLang="de-DE" sz="1600" dirty="0">
                  <a:solidFill>
                    <a:srgbClr val="204353"/>
                  </a:solidFill>
                  <a:latin typeface="Myriad Web Pro" panose="020B0503030403020204" pitchFamily="34" charset="0"/>
                  <a:cs typeface="Calibri" panose="020F0502020204030204" pitchFamily="34" charset="0"/>
                </a:rPr>
                <a:t>  </a:t>
              </a:r>
              <a:r>
                <a:rPr lang="de-DE" altLang="de-DE" sz="1600" b="1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Verwenden Sie für die Erstellung der Wiederholungscodes die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b="1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             Klassenübersicht vom Beginn des Schuljahres</a:t>
              </a:r>
              <a:r>
                <a:rPr lang="de-DE" altLang="de-DE" sz="1600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… zur leichteren Lesebarkeit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98B6045-81D8-476D-8D73-5C01635375FA}"/>
                </a:ext>
              </a:extLst>
            </p:cNvPr>
            <p:cNvSpPr txBox="1"/>
            <p:nvPr/>
          </p:nvSpPr>
          <p:spPr>
            <a:xfrm>
              <a:off x="904979" y="1641359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E7F7F7-D5F6-4DA6-BD15-E4739E100660}"/>
              </a:ext>
            </a:extLst>
          </p:cNvPr>
          <p:cNvGrpSpPr/>
          <p:nvPr/>
        </p:nvGrpSpPr>
        <p:grpSpPr>
          <a:xfrm>
            <a:off x="918324" y="3203707"/>
            <a:ext cx="7592909" cy="707886"/>
            <a:chOff x="904979" y="2498540"/>
            <a:chExt cx="7592909" cy="707886"/>
          </a:xfrm>
        </p:grpSpPr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D6AC1055-B2CC-44C3-8180-307EC5745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942" y="2603448"/>
              <a:ext cx="69859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A61B1E"/>
                </a:buClr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A61B1E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A61B1E"/>
                </a:buClr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61B1E"/>
                </a:buClr>
                <a:buChar char="»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dirty="0">
                  <a:solidFill>
                    <a:srgbClr val="A61B1E"/>
                  </a:solidFill>
                  <a:latin typeface="Myriad Web Pro" panose="020B0503030403020204" pitchFamily="34" charset="0"/>
                </a:rPr>
                <a:t>TIPP:   </a:t>
              </a:r>
              <a:r>
                <a:rPr lang="de-DE" altLang="de-DE" sz="1600" b="1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Notieren Sie sich auf den ausgedruckten Rückmeldungen gleich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b="1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             „Wiederholung“</a:t>
              </a:r>
              <a:r>
                <a:rPr lang="de-DE" altLang="de-DE" sz="1600" dirty="0">
                  <a:solidFill>
                    <a:srgbClr val="204353"/>
                  </a:solidFill>
                  <a:latin typeface="Myriad Web Pro" panose="020B0503030403020204" pitchFamily="34" charset="0"/>
                </a:rPr>
                <a:t>… um eine Verwechslung zu vermeiden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F7F6521-870F-45D3-9AA0-A13DBA6A3CB8}"/>
                </a:ext>
              </a:extLst>
            </p:cNvPr>
            <p:cNvSpPr txBox="1"/>
            <p:nvPr/>
          </p:nvSpPr>
          <p:spPr>
            <a:xfrm>
              <a:off x="904979" y="2498540"/>
              <a:ext cx="396000" cy="707886"/>
            </a:xfrm>
            <a:prstGeom prst="rect">
              <a:avLst/>
            </a:prstGeom>
            <a:noFill/>
            <a:ln w="28575">
              <a:solidFill>
                <a:srgbClr val="20435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solidFill>
                    <a:srgbClr val="CA171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57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61025CCA-2F4D-45D8-B0C2-E4412BCA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8950"/>
            <a:ext cx="9144000" cy="3922713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solidFill>
                <a:srgbClr val="FFFFFF"/>
              </a:solidFill>
            </a:endParaRP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1C60FA-6B7D-4D5E-BB38-4D19EF80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1125"/>
            <a:ext cx="9144000" cy="287338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94211" name="AutoShape 11">
            <a:extLst>
              <a:ext uri="{FF2B5EF4-FFF2-40B4-BE49-F238E27FC236}">
                <a16:creationId xmlns:a16="http://schemas.microsoft.com/office/drawing/2014/main" id="{A5377613-C12A-40AC-A935-987B975E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289175"/>
            <a:ext cx="7777163" cy="960438"/>
          </a:xfrm>
          <a:prstGeom prst="roundRect">
            <a:avLst>
              <a:gd name="adj" fmla="val 5282"/>
            </a:avLst>
          </a:prstGeom>
          <a:solidFill>
            <a:schemeClr val="bg1"/>
          </a:solidFill>
          <a:ln w="12700">
            <a:solidFill>
              <a:srgbClr val="31677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180000" tIns="270000" rIns="18000" bIns="90000"/>
          <a:lstStyle>
            <a:lvl1pPr marL="804863" indent="-8048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204353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5. Abschluss</a:t>
            </a:r>
          </a:p>
        </p:txBody>
      </p:sp>
    </p:spTree>
    <p:extLst>
      <p:ext uri="{BB962C8B-B14F-4D97-AF65-F5344CB8AC3E}">
        <p14:creationId xmlns:p14="http://schemas.microsoft.com/office/powerpoint/2010/main" val="3730708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0955101-12B8-41E1-ABC3-C243A545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3356992"/>
            <a:ext cx="2880320" cy="272755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56B3FF6-360F-44A6-997A-35416C67438C}"/>
              </a:ext>
            </a:extLst>
          </p:cNvPr>
          <p:cNvSpPr/>
          <p:nvPr/>
        </p:nvSpPr>
        <p:spPr>
          <a:xfrm>
            <a:off x="2799224" y="3068960"/>
            <a:ext cx="3456000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solidFill>
                  <a:schemeClr val="accent1"/>
                </a:solidFill>
                <a:latin typeface="Adventure" panose="04020700000000000000" pitchFamily="82" charset="0"/>
              </a:rPr>
              <a:t>Check OUT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A23068-6F17-44E3-A798-3E94CBD7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354888" cy="457200"/>
          </a:xfrm>
        </p:spPr>
        <p:txBody>
          <a:bodyPr/>
          <a:lstStyle/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Rausgehen…</a:t>
            </a:r>
            <a:endParaRPr lang="de-DE" dirty="0">
              <a:solidFill>
                <a:srgbClr val="204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071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11F08A2-D1FE-41D5-870C-C1359B3961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3520" y="2039165"/>
            <a:ext cx="1778772" cy="177877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578D451-7F29-4207-B607-5EF2039850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rgbClr val="000000"/>
                </a:solidFill>
              </a:rPr>
              <a:t>Stellen Sie sich vor, Ihr Kollege oder Ihre Kollegin fragt Sie auf dem Weg nach Hause auf WhatsApp: </a:t>
            </a:r>
          </a:p>
          <a:p>
            <a:endParaRPr lang="de-DE" sz="2400" b="1" dirty="0">
              <a:solidFill>
                <a:srgbClr val="000000"/>
              </a:solidFill>
            </a:endParaRPr>
          </a:p>
          <a:p>
            <a:r>
              <a:rPr lang="de-DE" sz="2400" b="1" dirty="0">
                <a:solidFill>
                  <a:srgbClr val="000000"/>
                </a:solidFill>
              </a:rPr>
              <a:t>"Und? Wie war die Fortbildung heute?„</a:t>
            </a:r>
          </a:p>
          <a:p>
            <a:endParaRPr lang="de-DE" sz="2400" b="1" dirty="0">
              <a:solidFill>
                <a:srgbClr val="000000"/>
              </a:solidFill>
            </a:endParaRPr>
          </a:p>
          <a:p>
            <a:r>
              <a:rPr lang="de-DE" sz="2400" b="1" dirty="0">
                <a:solidFill>
                  <a:srgbClr val="000000"/>
                </a:solidFill>
              </a:rPr>
              <a:t>Mit welchem Emoji würden Sie antworten?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A071D8-BA17-4B96-AAD3-2625B2AFEBF4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de-DE" sz="2600">
              <a:solidFill>
                <a:srgbClr val="FFFFF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F73CD1-AF91-4406-A72E-E107BCB33F2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6A3F7F4D-925B-463F-B5A8-F23784E45174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de-DE" sz="2200">
              <a:solidFill>
                <a:srgbClr val="198038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164FE4-90C9-44F1-A15E-FA13C5A3B25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061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36165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56B3FF6-360F-44A6-997A-35416C67438C}"/>
              </a:ext>
            </a:extLst>
          </p:cNvPr>
          <p:cNvSpPr/>
          <p:nvPr/>
        </p:nvSpPr>
        <p:spPr>
          <a:xfrm>
            <a:off x="539552" y="1196752"/>
            <a:ext cx="8280920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zur heutigen Veranstaltung: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A23068-6F17-44E3-A798-3E94CBD7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354888" cy="457200"/>
          </a:xfrm>
        </p:spPr>
        <p:txBody>
          <a:bodyPr/>
          <a:lstStyle/>
          <a:p>
            <a:r>
              <a:rPr lang="de-DE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Bitte um Feedback</a:t>
            </a:r>
            <a:endParaRPr lang="de-DE" dirty="0">
              <a:solidFill>
                <a:srgbClr val="204353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BD4497-8E6E-4421-9E18-F253AEFEF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67" y="2780928"/>
            <a:ext cx="2606266" cy="2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811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3">
            <a:extLst>
              <a:ext uri="{FF2B5EF4-FFF2-40B4-BE49-F238E27FC236}">
                <a16:creationId xmlns:a16="http://schemas.microsoft.com/office/drawing/2014/main" id="{8D4EF219-30AE-412D-8DD2-8AAF9DAF0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4708465"/>
            <a:ext cx="9144000" cy="2149535"/>
          </a:xfrm>
          <a:prstGeom prst="rect">
            <a:avLst/>
          </a:prstGeom>
          <a:solidFill>
            <a:srgbClr val="2043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63842" name="Rectangle 4">
            <a:extLst>
              <a:ext uri="{FF2B5EF4-FFF2-40B4-BE49-F238E27FC236}">
                <a16:creationId xmlns:a16="http://schemas.microsoft.com/office/drawing/2014/main" id="{8C7704C7-E139-4840-B941-6ADF530BF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54" y="1592796"/>
            <a:ext cx="9144000" cy="3026074"/>
          </a:xfrm>
          <a:prstGeom prst="rect">
            <a:avLst/>
          </a:prstGeom>
          <a:solidFill>
            <a:srgbClr val="20435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63845" name="Textfeld 14">
            <a:extLst>
              <a:ext uri="{FF2B5EF4-FFF2-40B4-BE49-F238E27FC236}">
                <a16:creationId xmlns:a16="http://schemas.microsoft.com/office/drawing/2014/main" id="{CED79E02-795B-4AD4-B23D-397EA2E7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" y="1794085"/>
            <a:ext cx="6191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Vielen Dank für Ihre Aufmerksamkeit!</a:t>
            </a:r>
          </a:p>
        </p:txBody>
      </p:sp>
      <p:sp>
        <p:nvSpPr>
          <p:cNvPr id="163847" name="Textfeld 4">
            <a:extLst>
              <a:ext uri="{FF2B5EF4-FFF2-40B4-BE49-F238E27FC236}">
                <a16:creationId xmlns:a16="http://schemas.microsoft.com/office/drawing/2014/main" id="{B99346FD-98C8-4E68-B3D9-5BCC4742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6298902"/>
            <a:ext cx="586865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50" dirty="0">
                <a:solidFill>
                  <a:schemeClr val="bg1"/>
                </a:solidFill>
                <a:latin typeface="Myriad Web Pro" panose="020B0503030403020204" pitchFamily="34" charset="0"/>
              </a:rPr>
              <a:t>Sofern nicht anders angegeben gilt für die gezeigten LISUM-Materialien die folgende Lizenz: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B23DEA-C1DE-4218-90D3-870B12145D6E}"/>
              </a:ext>
            </a:extLst>
          </p:cNvPr>
          <p:cNvSpPr txBox="1"/>
          <p:nvPr/>
        </p:nvSpPr>
        <p:spPr>
          <a:xfrm>
            <a:off x="899592" y="6526997"/>
            <a:ext cx="1476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CC-BY-ND, LISUM 2021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0A15FDA9-9BB0-4F8A-8D86-E6E5D3970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05" y="2341316"/>
            <a:ext cx="813808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61B1E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61B1E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61B1E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1B1E"/>
              </a:buClr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de-DE" altLang="de-DE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Wir freuen uns über eine Rückmeldung zum Workshop auf dem digitalen Evaluationsbogen </a:t>
            </a:r>
          </a:p>
          <a:p>
            <a:pPr marL="342900" indent="-342900"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  <a:latin typeface="Myriad Web Pro" panose="020B050303040302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de-DE" altLang="de-DE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Feedback zum Instrument </a:t>
            </a:r>
            <a:r>
              <a:rPr lang="de-DE" altLang="de-DE" i="1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ILeA plus</a:t>
            </a:r>
            <a:r>
              <a:rPr lang="de-DE" altLang="de-DE" dirty="0">
                <a:solidFill>
                  <a:schemeClr val="bg1"/>
                </a:solidFill>
                <a:latin typeface="Myriad Web Pro" panose="020B0503030403020204" pitchFamily="34" charset="0"/>
                <a:cs typeface="Calibri" panose="020F0502020204030204" pitchFamily="34" charset="0"/>
              </a:rPr>
              <a:t>: Kurzevaluation im ISQ-Portal </a:t>
            </a:r>
          </a:p>
        </p:txBody>
      </p:sp>
      <p:pic>
        <p:nvPicPr>
          <p:cNvPr id="4" name="Grafik 3" descr="Ein Bild, das Screenshot, Text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433D3C53-CF34-F55B-3BDD-3729DC675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3" y="-1188184"/>
            <a:ext cx="4176464" cy="417646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9150184-E5FA-F0AE-F564-5067A734ECC0}"/>
              </a:ext>
            </a:extLst>
          </p:cNvPr>
          <p:cNvSpPr/>
          <p:nvPr/>
        </p:nvSpPr>
        <p:spPr>
          <a:xfrm>
            <a:off x="899672" y="5049416"/>
            <a:ext cx="6984777" cy="90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dirty="0">
                <a:solidFill>
                  <a:schemeClr val="tx1"/>
                </a:solidFill>
                <a:latin typeface="Myriad Web Pro" panose="020B0503030403020204" pitchFamily="34" charset="0"/>
              </a:rPr>
              <a:t>Telefon		030 83 85 83 50 (ISQ Hotline von 7:30 Uhr bis 15:00 Uhr)</a:t>
            </a:r>
          </a:p>
          <a:p>
            <a:r>
              <a:rPr lang="de-DE" sz="1600" dirty="0">
                <a:solidFill>
                  <a:schemeClr val="tx1"/>
                </a:solidFill>
                <a:latin typeface="Myriad Web Pro" panose="020B0503030403020204" pitchFamily="34" charset="0"/>
              </a:rPr>
              <a:t>Home		</a:t>
            </a:r>
            <a:r>
              <a:rPr lang="de-DE" sz="1600" dirty="0">
                <a:solidFill>
                  <a:srgbClr val="204353"/>
                </a:solidFill>
                <a:latin typeface="Myriad Web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www.isq.berlin/ileaplus/</a:t>
            </a:r>
            <a:r>
              <a:rPr lang="de-DE" sz="1600" dirty="0">
                <a:solidFill>
                  <a:srgbClr val="204353"/>
                </a:solidFill>
                <a:latin typeface="Myriad Web Pro" panose="020B0503030403020204" pitchFamily="34" charset="0"/>
              </a:rPr>
              <a:t> </a:t>
            </a:r>
          </a:p>
          <a:p>
            <a:r>
              <a:rPr lang="de-DE" sz="1600" dirty="0">
                <a:solidFill>
                  <a:schemeClr val="tx1"/>
                </a:solidFill>
                <a:latin typeface="Myriad Web Pro" panose="020B0503030403020204" pitchFamily="34" charset="0"/>
              </a:rPr>
              <a:t>Mail 		</a:t>
            </a:r>
            <a:r>
              <a:rPr lang="de-DE" sz="1600" dirty="0" err="1">
                <a:solidFill>
                  <a:srgbClr val="204353"/>
                </a:solidFill>
                <a:latin typeface="Myriad Web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ileaplus@isq.berlin</a:t>
            </a:r>
            <a:r>
              <a:rPr lang="de-DE" sz="1600" dirty="0">
                <a:solidFill>
                  <a:srgbClr val="204353"/>
                </a:solidFill>
                <a:latin typeface="Myriad Web Pro" panose="020B050303040302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B65B5D7-250E-4C32-90ED-A3CC1BFD560C}"/>
              </a:ext>
            </a:extLst>
          </p:cNvPr>
          <p:cNvSpPr/>
          <p:nvPr/>
        </p:nvSpPr>
        <p:spPr bwMode="auto">
          <a:xfrm>
            <a:off x="254385" y="1268760"/>
            <a:ext cx="8892480" cy="48879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Abb.1: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Cover Handbuch ILeA plus, Bild: M. </a:t>
            </a:r>
            <a:r>
              <a:rPr lang="de-D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Kundt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CC-BY-ND 4.0, LISUM 2020</a:t>
            </a:r>
          </a:p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Abb.2: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(2021): ILeA plus Handbuch für Lehrerinnen und Lehrer. Einleitung und Kurzanleitung, S. I.5,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  <a:endParaRPr lang="de-DE" sz="14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Abb.3: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Senatsverwaltung für Bildung, Jugend und Familie (2024). FEEDBACK. Lernprozessbegleitende Gespräche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für die Grundschule / Primarstufe. Eine Handreichung mit Praxisbeispielen. [PDF-Dokument; abgerufen am: 15.09.2024]</a:t>
            </a:r>
            <a:endParaRPr lang="de-DE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Abb.4: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(2021): ILeA plus Handbuch für Lehrerinnen und Lehrer Fachteil Mathematik,  S. III.2,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</a:pPr>
            <a:r>
              <a:rPr kumimoji="0" lang="de-DE" sz="1400" b="1" i="0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Abb.5</a:t>
            </a: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Senatsverwaltung für Bildung, Jugend und Familie &amp; Ministerium für Bildung, Jugend und Sport des Landes Brandenburg (2015): Rahmenlehrplan, Teil C, Mathematik. Jahrgangsstufen 1-10. [PDF-Dokument abgerufen am: 29.06.2022]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Abb.6: 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LISUM (2021): ILeA plus Handbuch für Lehrerinnen und Lehrer. Fachteil Mathematik, S. III.47,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Abb.7: 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LISUM (2021): ILeA plus Handbuch für Lehrerinnen und Lehrer. Fachteil Mathematik, S. III.46,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Abb.8: 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LISUM (2021): ILeA plus Handbuch für Lehrerinnen und Lehrer. Fachteil Mathematik S. III.48,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Abb.9: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(2021): ILeA plus Handbuch für Lehrerinnen und Lehrer. Fachteil Mathematik, S. III.46,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Abb.10 + 11: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(2021): ILeA plus Handbuch für Lehrerinnen und Lehrer. Fachteil Mathematik, S. III.47, </a:t>
            </a:r>
            <a:r>
              <a:rPr lang="de-DE" sz="14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LISUM 2021</a:t>
            </a:r>
          </a:p>
          <a:p>
            <a:pPr eaLnBrk="1" hangingPunct="1"/>
            <a:endParaRPr lang="de-DE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53ACD75-0878-45CE-8661-0CFE09A46649}"/>
              </a:ext>
            </a:extLst>
          </p:cNvPr>
          <p:cNvSpPr/>
          <p:nvPr/>
        </p:nvSpPr>
        <p:spPr bwMode="auto">
          <a:xfrm>
            <a:off x="254710" y="1832724"/>
            <a:ext cx="8948217" cy="1046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ED3B1E6-09FC-4FFD-BC23-C154579F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993"/>
            <a:ext cx="7354888" cy="461665"/>
          </a:xfrm>
        </p:spPr>
        <p:txBody>
          <a:bodyPr/>
          <a:lstStyle/>
          <a:p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Abbildungsverzeichnis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776118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BA29-C935-4B1D-AD1E-F4DF8450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993"/>
            <a:ext cx="7354888" cy="461665"/>
          </a:xfrm>
        </p:spPr>
        <p:txBody>
          <a:bodyPr/>
          <a:lstStyle/>
          <a:p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Abbildungsverzeichnis</a:t>
            </a:r>
            <a:endParaRPr lang="de-DE" sz="28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8FE02B9-3CA7-4C84-AF59-AF5F266E0114}"/>
              </a:ext>
            </a:extLst>
          </p:cNvPr>
          <p:cNvSpPr/>
          <p:nvPr/>
        </p:nvSpPr>
        <p:spPr bwMode="auto">
          <a:xfrm>
            <a:off x="225006" y="1124744"/>
            <a:ext cx="8892480" cy="53285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Abb.12+13: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ILeA plus Handbuch für Lehrerinnen und Lehrer. Fachteil Mathematik, S. III.62, </a:t>
            </a:r>
            <a:r>
              <a:rPr lang="de-DE" sz="14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Abb.14: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Inhaltliches Konzeptbild „Zahlen und Operationen“, LISUM, CC-BY-SA 4.0, [PDF- Dokument abgerufen am: 30.06.2022] </a:t>
            </a:r>
          </a:p>
          <a:p>
            <a:pPr eaLnBrk="1" hangingPunct="1">
              <a:spcBef>
                <a:spcPts val="600"/>
              </a:spcBef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Abb.15: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Materialien zur Diagnose und Förderung im Mathematikunterricht, LISUM, CC-BY-SA 4.0 </a:t>
            </a:r>
          </a:p>
          <a:p>
            <a:pPr eaLnBrk="1" hangingPunct="1">
              <a:spcBef>
                <a:spcPts val="600"/>
              </a:spcBef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[PDF- Dokument abgerufen am: 30.06.2022]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Abb.16: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ILeA plus Handbuch für Lehrerinnen und Lehrer. Fachteil Mathematik, S. III.73, </a:t>
            </a:r>
            <a:r>
              <a:rPr lang="de-DE" sz="14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Abb.17: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ILeA plus Handbuch für Lehrerinnen und Lehrer. Fachteil Mathematik, S. III.74, </a:t>
            </a:r>
            <a:r>
              <a:rPr lang="de-DE" sz="14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Abb.18+19: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(2021): ILeA plus Handbuch für Lehrerinnen und Lehrer. Fachteil Mathematik, S. III.52, </a:t>
            </a:r>
            <a:r>
              <a:rPr lang="de-DE" sz="14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Abb.20: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Senatsverwaltung für Bildung, Jugend und Familie (2019): Auf dem Weg zum denkenden Rechnen</a:t>
            </a:r>
            <a:b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Anregungen für die Diagnose und Förderung von Schülerinnen und Schülern mit Rechenschwierigkeiten. [PDF- Dokument abgerufen am: 30.06.2022] 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Abb.21: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(2020): Erfolgreich rechnen lernen. Prävention von Schwierigkeiten – Diagnose – Förderung. [PDF- Dokument abgerufen am: 15.9.2024]  </a:t>
            </a:r>
            <a:endParaRPr lang="de-DE" sz="140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Abb.22: 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Senatsverwaltung für Bildung, Jugend und Familie (2022). Dokumentation der Maßnahmen lernprozessbegleitender Diagnostik und Förderung zum Zeitpunkt… [PDF-Dokument; abgerufen am: 29.06.2022]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Abb.23: 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Senatsverwaltung für Bildung, Jugend und Familie (2022). FEEDBACK. Lernprozessbegleitende Gespräche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für die Grundschule / Primarstufe[PDF-Dokument; abgerufen am: 10.10.2025]</a:t>
            </a:r>
          </a:p>
          <a:p>
            <a:pPr eaLnBrk="1" hangingPunct="1">
              <a:spcBef>
                <a:spcPts val="600"/>
              </a:spcBef>
              <a:defRPr/>
            </a:pP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1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FF0000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sz="140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de-DE" sz="1400" dirty="0">
              <a:solidFill>
                <a:srgbClr val="DC282C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BC2F5D-EA08-435C-AD0F-5387C8688FBB}"/>
              </a:ext>
            </a:extLst>
          </p:cNvPr>
          <p:cNvSpPr/>
          <p:nvPr/>
        </p:nvSpPr>
        <p:spPr bwMode="auto">
          <a:xfrm>
            <a:off x="284176" y="4424090"/>
            <a:ext cx="8702640" cy="3351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28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6"/>
            <a:ext cx="7354888" cy="830997"/>
          </a:xfrm>
        </p:spPr>
        <p:txBody>
          <a:bodyPr/>
          <a:lstStyle/>
          <a:p>
            <a:r>
              <a:rPr kumimoji="0" lang="de-DE" altLang="de-DE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- Lernprozessorientierte Diagnostik und Förderung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FC91AF-4C50-433D-B3DF-71D158B3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808820"/>
            <a:ext cx="6732748" cy="373440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94C3882-E7EE-4156-B213-94ABDBE424E0}"/>
              </a:ext>
            </a:extLst>
          </p:cNvPr>
          <p:cNvSpPr/>
          <p:nvPr/>
        </p:nvSpPr>
        <p:spPr bwMode="auto">
          <a:xfrm>
            <a:off x="1442630" y="5554463"/>
            <a:ext cx="6732747" cy="3600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kern="0" dirty="0">
                <a:solidFill>
                  <a:srgbClr val="3F85A5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Abb. 2: Diagnosekreislauf, </a:t>
            </a:r>
            <a:r>
              <a:rPr lang="de-DE" sz="900" kern="0" dirty="0">
                <a:solidFill>
                  <a:srgbClr val="3F85A5"/>
                </a:solidFill>
                <a:ea typeface="MS Mincho" panose="02020609040205080304" pitchFamily="49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 4.0</a:t>
            </a:r>
            <a:r>
              <a:rPr lang="de-DE" sz="900" kern="0" dirty="0">
                <a:solidFill>
                  <a:srgbClr val="3F85A5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, LISUM 2013</a:t>
            </a:r>
          </a:p>
        </p:txBody>
      </p:sp>
    </p:spTree>
    <p:extLst>
      <p:ext uri="{BB962C8B-B14F-4D97-AF65-F5344CB8AC3E}">
        <p14:creationId xmlns:p14="http://schemas.microsoft.com/office/powerpoint/2010/main" val="95420624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BA29-C935-4B1D-AD1E-F4DF8450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143"/>
            <a:ext cx="7354888" cy="461665"/>
          </a:xfrm>
        </p:spPr>
        <p:txBody>
          <a:bodyPr/>
          <a:lstStyle/>
          <a:p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Tabellen- und Literaturverzeichnis </a:t>
            </a:r>
            <a:endParaRPr lang="de-DE" sz="28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8E4385-9E81-48CF-B289-476B86E9D0A7}"/>
              </a:ext>
            </a:extLst>
          </p:cNvPr>
          <p:cNvSpPr/>
          <p:nvPr/>
        </p:nvSpPr>
        <p:spPr>
          <a:xfrm>
            <a:off x="273821" y="3429000"/>
            <a:ext cx="86596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Literaturverzeichnis</a:t>
            </a:r>
          </a:p>
          <a:p>
            <a:pPr eaLnBrk="1" hangingPunct="1"/>
            <a:endParaRPr lang="de-DE" sz="140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Krauthausen, G. &amp; Scherer, P. (2014): 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Einführung in die Mathematikdidaktik. 3. Auflage. Berlin, Heidelberg:  </a:t>
            </a: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                  Springer Spektrum</a:t>
            </a:r>
          </a:p>
          <a:p>
            <a:pPr eaLnBrk="1" hangingPunct="1"/>
            <a:endParaRPr lang="de-DE" sz="140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Ministerium für Schule und Bildung NRW (2020): PIKAS: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Rechenschwierigkeiten vermeiden. Hintergrundwissen   </a:t>
            </a: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                	und Unterrichtsanregungen für die Schuleingangsphase. [PDF- Dokument abgerufen am: 		30.06.2022]</a:t>
            </a: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Schulgesetz Berlin. Grundschulverordnung (2005)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.[https://www.schulgesetz-</a:t>
            </a:r>
          </a:p>
          <a:p>
            <a:pPr eaLnBrk="1" hangingPunct="1"/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	berlin.de/</a:t>
            </a:r>
            <a:r>
              <a:rPr lang="de-DE" sz="14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berlin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/</a:t>
            </a:r>
            <a:r>
              <a:rPr lang="de-DE" sz="1400" dirty="0" err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grundschulverordnung.php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; abgerufen am: 29.06.2022]</a:t>
            </a: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de-DE" sz="1400" b="1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* </a:t>
            </a:r>
            <a:r>
              <a:rPr lang="de-DE" sz="140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Das </a:t>
            </a:r>
            <a:r>
              <a:rPr lang="de-DE" sz="14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LISUM wurde zum 31.12.2024 aufgelöst. Zum 01.01.2025 hat das Land Brandenburg das Landesinstitut    Brandenburg für Schule und Lehrkräftebildung (LIBRA) gegründet. </a:t>
            </a: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de-DE" sz="14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6CA687C-9699-4017-8572-4C9E9556740E}"/>
              </a:ext>
            </a:extLst>
          </p:cNvPr>
          <p:cNvSpPr/>
          <p:nvPr/>
        </p:nvSpPr>
        <p:spPr bwMode="auto">
          <a:xfrm>
            <a:off x="225844" y="2347446"/>
            <a:ext cx="8702640" cy="3351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D79E4A4-F2B1-45F9-AC57-F6DE6F2002F4}"/>
              </a:ext>
            </a:extLst>
          </p:cNvPr>
          <p:cNvSpPr/>
          <p:nvPr/>
        </p:nvSpPr>
        <p:spPr bwMode="auto">
          <a:xfrm>
            <a:off x="199867" y="2822974"/>
            <a:ext cx="8702640" cy="3351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z="1400" dirty="0">
              <a:solidFill>
                <a:srgbClr val="204353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841BD82-493D-45E1-B752-DE11992DDA3B}"/>
              </a:ext>
            </a:extLst>
          </p:cNvPr>
          <p:cNvSpPr/>
          <p:nvPr/>
        </p:nvSpPr>
        <p:spPr>
          <a:xfrm>
            <a:off x="234205" y="1280908"/>
            <a:ext cx="8820980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Tabellenverzeichnis</a:t>
            </a:r>
          </a:p>
          <a:p>
            <a:endParaRPr lang="de-DE" sz="105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de-DE" sz="12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Tab.1: 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LISUM (2021): ILeA plus Handbuch für Lehrerinnen und Lehrer. Fachteil Mathematik, S. III.62, </a:t>
            </a:r>
            <a:r>
              <a:rPr lang="de-DE" sz="12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 </a:t>
            </a:r>
          </a:p>
          <a:p>
            <a:endParaRPr lang="de-DE" sz="11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de-DE" sz="12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Tab.2: 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LISUM (2021): ILeA plus Handbuch für Lehrerinnen und Lehrer. Fachteil Mathematik, S. III.63, </a:t>
            </a:r>
            <a:r>
              <a:rPr lang="de-DE" sz="12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endParaRPr lang="de-DE" sz="1000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de-DE" sz="12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Tab.3: 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LISUM (2021): ILeA plus Handbuch für Lehrerinnen und Lehrer. Fachteil  Mathematik, S. III.63 </a:t>
            </a:r>
            <a:r>
              <a:rPr lang="de-DE" sz="12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endParaRPr lang="de-DE" sz="100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de-DE" sz="1200" b="1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Tab. 4: 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LISUM (2021): ILeA plus Handbuch für Lehrerinnen und Lehrer. Fachteil  Mathematik, S. III.75 </a:t>
            </a:r>
            <a:r>
              <a:rPr lang="de-DE" sz="1200" u="sng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CC-BY-ND 4.0,</a:t>
            </a:r>
            <a:r>
              <a:rPr lang="de-DE" sz="1200" dirty="0">
                <a:solidFill>
                  <a:srgbClr val="204353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 LISUM 2021</a:t>
            </a:r>
          </a:p>
          <a:p>
            <a:endParaRPr lang="de-DE" sz="1000" b="1" dirty="0">
              <a:solidFill>
                <a:srgbClr val="204353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224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2669-F3F6-424D-9C96-6FD0BBD4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477"/>
            <a:ext cx="7354888" cy="830997"/>
          </a:xfrm>
        </p:spPr>
        <p:txBody>
          <a:bodyPr/>
          <a:lstStyle/>
          <a:p>
            <a:r>
              <a:rPr kumimoji="0" lang="de-DE" altLang="de-DE" b="0" i="1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ILeA plus </a:t>
            </a:r>
            <a:r>
              <a:rPr kumimoji="0" lang="de-DE" altLang="de-DE" b="0" i="0" u="none" strike="noStrike" kern="0" cap="none" spc="0" normalizeH="0" baseline="0" noProof="0" dirty="0">
                <a:ln>
                  <a:noFill/>
                </a:ln>
                <a:solidFill>
                  <a:srgbClr val="204353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- Lernprozessorientierte Diagnostik und Förderung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A1E0AA-899B-438B-B227-A8BF991F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808820"/>
            <a:ext cx="6732748" cy="373440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81BAAE5-5637-4ADE-8CA1-72545CB2B6A0}"/>
              </a:ext>
            </a:extLst>
          </p:cNvPr>
          <p:cNvSpPr/>
          <p:nvPr/>
        </p:nvSpPr>
        <p:spPr bwMode="auto">
          <a:xfrm>
            <a:off x="3203848" y="2996952"/>
            <a:ext cx="1044116" cy="576064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87CC80-ABFE-4D5C-9FAB-FFD876C4D25C}"/>
              </a:ext>
            </a:extLst>
          </p:cNvPr>
          <p:cNvSpPr/>
          <p:nvPr/>
        </p:nvSpPr>
        <p:spPr bwMode="auto">
          <a:xfrm>
            <a:off x="4391980" y="2996952"/>
            <a:ext cx="1044116" cy="576064"/>
          </a:xfrm>
          <a:prstGeom prst="rect">
            <a:avLst/>
          </a:prstGeom>
          <a:noFill/>
          <a:ln w="38100" cap="flat" cmpd="sng" algn="ctr">
            <a:solidFill>
              <a:srgbClr val="A61B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18FA927-9120-488E-A98E-EA6033B96F36}"/>
              </a:ext>
            </a:extLst>
          </p:cNvPr>
          <p:cNvSpPr/>
          <p:nvPr/>
        </p:nvSpPr>
        <p:spPr bwMode="auto">
          <a:xfrm>
            <a:off x="1442630" y="5554463"/>
            <a:ext cx="6732747" cy="3581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ea typeface="ＭＳ Ｐゴシック" panose="020B0600070205080204" pitchFamily="34" charset="-128"/>
                <a:cs typeface="Calibri" panose="020F0502020204030204" pitchFamily="34" charset="0"/>
              </a:rPr>
              <a:t>Abb. 2: </a:t>
            </a:r>
            <a:r>
              <a:rPr kumimoji="0" lang="de-DE" sz="900" b="0" i="0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ea typeface="MS Mincho" panose="02020609040205080304" pitchFamily="49" charset="-128"/>
                <a:cs typeface="Times New Roman" panose="02020603050405020304" pitchFamily="18" charset="0"/>
              </a:rPr>
              <a:t>Diagnosekreislauf, </a:t>
            </a:r>
            <a:r>
              <a:rPr kumimoji="0" lang="de-DE" sz="900" b="0" i="0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ea typeface="MS Mincho" panose="02020609040205080304" pitchFamily="49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 4.0</a:t>
            </a:r>
            <a:r>
              <a:rPr kumimoji="0" lang="de-DE" sz="900" b="0" i="0" strike="noStrike" kern="0" cap="none" spc="0" normalizeH="0" baseline="0" noProof="0" dirty="0">
                <a:ln>
                  <a:noFill/>
                </a:ln>
                <a:solidFill>
                  <a:srgbClr val="3F85A5"/>
                </a:solidFill>
                <a:effectLst/>
                <a:uLnTx/>
                <a:uFillTx/>
                <a:ea typeface="MS Mincho" panose="02020609040205080304" pitchFamily="49" charset="-128"/>
                <a:cs typeface="Times New Roman" panose="02020603050405020304" pitchFamily="18" charset="0"/>
              </a:rPr>
              <a:t>, LISUM 2013</a:t>
            </a:r>
            <a:endParaRPr kumimoji="0" lang="de-DE" sz="900" b="0" i="0" strike="noStrike" kern="0" cap="none" spc="0" normalizeH="0" baseline="0" noProof="0" dirty="0">
              <a:ln>
                <a:noFill/>
              </a:ln>
              <a:solidFill>
                <a:srgbClr val="3F85A5"/>
              </a:solidFill>
              <a:effectLst/>
              <a:uLnTx/>
              <a:uFillTx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2.0.5522"/>
  <p:tag name="SLIDO_PRESENTATION_ID" val="00000000-0000-0000-0000-000000000000"/>
  <p:tag name="SLIDO_EVENT_UUID" val="d3a7fe2d-a3c3-4177-8b71-8aa0605a6b57"/>
  <p:tag name="SLIDO_EVENT_SECTION_UUID" val="c98d466b-7114-4afd-a8be-9437e87b749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jAxMDQzMTh9"/>
  <p:tag name="SLIDO_TYPE" val="SlidoPoll"/>
  <p:tag name="SLIDO_POLL_UUID" val="790b5588-5174-4ebb-ba15-73cef885be16"/>
  <p:tag name="SLIDO_TIMELINE" val="W3sicG9sbFF1ZXN0aW9uVXVpZCI6IjY1NzMxMzFkLWEyMzEtNDY1ZS1hMjExLWEzMWZlY2VhNzhhM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jAxMDQzNDR9"/>
  <p:tag name="SLIDO_TYPE" val="SlidoPoll"/>
  <p:tag name="SLIDO_POLL_UUID" val="41b7e8d3-cc8e-4fba-9346-207f381f566c"/>
  <p:tag name="SLIDO_TIMELINE" val="W3sicG9sbFF1ZXN0aW9uVXVpZCI6IjAzYTQzMDJkLWJhMWQtNGNjNi04YWQwLWZiNTc4NGZlZTdiNSIsInNob3dSZXN1bHRzIjp0cnVlLCJzaG93Q29ycmVjdEFuc3dlcnMiOmZhbHNlLCJ2b3RpbmdMb2NrZWQiOmZhbHN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Standarddesign">
  <a:themeElements>
    <a:clrScheme name="ISQ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4353"/>
      </a:accent1>
      <a:accent2>
        <a:srgbClr val="3F85A5"/>
      </a:accent2>
      <a:accent3>
        <a:srgbClr val="84B8D0"/>
      </a:accent3>
      <a:accent4>
        <a:srgbClr val="A61B1E"/>
      </a:accent4>
      <a:accent5>
        <a:srgbClr val="DC282C"/>
      </a:accent5>
      <a:accent6>
        <a:srgbClr val="E35356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4016</Words>
  <Application>Microsoft Office PowerPoint</Application>
  <PresentationFormat>Bildschirmpräsentation (4:3)</PresentationFormat>
  <Paragraphs>628</Paragraphs>
  <Slides>80</Slides>
  <Notes>25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80</vt:i4>
      </vt:variant>
      <vt:variant>
        <vt:lpstr>Zielgruppenorientierte Präsentationen</vt:lpstr>
      </vt:variant>
      <vt:variant>
        <vt:i4>1</vt:i4>
      </vt:variant>
    </vt:vector>
  </HeadingPairs>
  <TitlesOfParts>
    <vt:vector size="88" baseType="lpstr">
      <vt:lpstr>Adventure</vt:lpstr>
      <vt:lpstr>Arial</vt:lpstr>
      <vt:lpstr>Calibri</vt:lpstr>
      <vt:lpstr>Myriad Web Pro</vt:lpstr>
      <vt:lpstr>Times New Roman</vt:lpstr>
      <vt:lpstr>Wingdings</vt:lpstr>
      <vt:lpstr>Standarddesign</vt:lpstr>
      <vt:lpstr>PowerPoint-Präsentation</vt:lpstr>
      <vt:lpstr>Ankommen…</vt:lpstr>
      <vt:lpstr>PowerPoint-Präsentation</vt:lpstr>
      <vt:lpstr>Idee des Workshops</vt:lpstr>
      <vt:lpstr>PowerPoint-Präsentation</vt:lpstr>
      <vt:lpstr>PowerPoint-Präsentation</vt:lpstr>
      <vt:lpstr>Ziel von ILeA plus </vt:lpstr>
      <vt:lpstr>ILeA plus - Lernprozessorientierte Diagnostik und Förderung</vt:lpstr>
      <vt:lpstr>ILeA plus - Lernprozessorientierte Diagnostik und Förderung</vt:lpstr>
      <vt:lpstr>Hinweis: Nutzung der Ergebnisse für Feedbackgespräche</vt:lpstr>
      <vt:lpstr>Zusatzmaterialien Mathe: Portfolio</vt:lpstr>
      <vt:lpstr>ILeA plus Online-Handbuch   Fachteil III Mathematik</vt:lpstr>
      <vt:lpstr>Downloads im ISQ-Portal </vt:lpstr>
      <vt:lpstr>ILeA plus Online-Handbuch   Fachteil III Mathematik</vt:lpstr>
      <vt:lpstr>ILeA plus Online-Handbuch   Fachteil III Mathematik</vt:lpstr>
      <vt:lpstr>ILeA plus Online-Handbuch   Fachteil III Mathematik</vt:lpstr>
      <vt:lpstr>ILeA plus Online-Handbuch   Fachteil III Mathematik</vt:lpstr>
      <vt:lpstr>ILeA plus Online-Handbuch   Fachteil III Mathematik: Bezug zum Rahmenlehrplan</vt:lpstr>
      <vt:lpstr>ILeA plus Online-Handbuch   Fachteil III Mathematik: Bezug zum Rahmenlehrplan</vt:lpstr>
      <vt:lpstr>ILeA plus Online-Handbuch   Fachteil III Mathematik</vt:lpstr>
      <vt:lpstr>ILeA plus Online-Handbuch   Fachteil III Mathematik: Förderinhalte</vt:lpstr>
      <vt:lpstr>ILeA plus Online-Handbuch   Fachteil III Mathematik: Förderinhalte</vt:lpstr>
      <vt:lpstr>ILeA plus Online-Handbuch   Fachteil III Mathematik: Förderinhalte</vt:lpstr>
      <vt:lpstr>ILeA plus Online-Handbuch   Fachteil III Mathematik: Förderinhalte</vt:lpstr>
      <vt:lpstr>Leitidee „Zahlen und Operationen“ - kurzer Exkurs</vt:lpstr>
      <vt:lpstr>Leitidee „Zahlen und Operationen“ - kurzer Exkurs</vt:lpstr>
      <vt:lpstr>PowerPoint-Präsentation</vt:lpstr>
      <vt:lpstr>PowerPoint-Präsentation</vt:lpstr>
      <vt:lpstr>Abrufen der Ergebnisrückmeldungen  PDF im ISQ-Portal </vt:lpstr>
      <vt:lpstr>Abrufen der Ergebnisrückmeldungen  PDF im ISQ-Portal </vt:lpstr>
      <vt:lpstr>ILeA plus – Analyse der Ergebnisse (Rückmeldungen)</vt:lpstr>
      <vt:lpstr>Abrufen der Ergebnisrückmeldungen  PDF im ISQ-Portal </vt:lpstr>
      <vt:lpstr>PowerPoint-Präsentation</vt:lpstr>
      <vt:lpstr>ILeA plus – Mögliche Schritte zur Analyse (Schritt 1)</vt:lpstr>
      <vt:lpstr>PowerPoint-Präsentation</vt:lpstr>
      <vt:lpstr>ILeA plus – 1. Arbeitsauftrag</vt:lpstr>
      <vt:lpstr>ILeA plus – 1. Arbeitsauftrag</vt:lpstr>
      <vt:lpstr>ILeA plus – Mögliche Schritte zur Analyse (Schritt 2)</vt:lpstr>
      <vt:lpstr>ILeA plus – Arbeitsauftrag</vt:lpstr>
      <vt:lpstr>ILeA plus – Arbeitsauftrag</vt:lpstr>
      <vt:lpstr>ILeA plus – Arbeitsauftrag</vt:lpstr>
      <vt:lpstr>ILeA plus – Klassenübersicht – Mathematik (Z&amp;O)</vt:lpstr>
      <vt:lpstr>PowerPoint-Präsentation</vt:lpstr>
      <vt:lpstr>Abrufen der Ergebnisrückmeldungen  PDF im ISQ-Portal </vt:lpstr>
      <vt:lpstr>ILeA plus – Individualrückmeldung (IR) (Teil 1) - Ergebnisse</vt:lpstr>
      <vt:lpstr>ILeA plus – IR (Teil 2) – Einordnung der Ergebnisse</vt:lpstr>
      <vt:lpstr>ILeA plus – Mögliche Schritte zur Analyse (Schritt 3)</vt:lpstr>
      <vt:lpstr>PowerPoint-Präsentation</vt:lpstr>
      <vt:lpstr>ILeA plus – Weiterarbeit</vt:lpstr>
      <vt:lpstr>ILeA plus – Weiterarbeit</vt:lpstr>
      <vt:lpstr>ILeA plus – Weiterarbeit auf Lerngruppenebene</vt:lpstr>
      <vt:lpstr>ILeA plus – Weiterarbeit auf Lerngruppenebene</vt:lpstr>
      <vt:lpstr>ILeA plus – Material zur Förderung</vt:lpstr>
      <vt:lpstr>ILeA plus – Weiterarbeit auf der Lerngruppenebene</vt:lpstr>
      <vt:lpstr>ILeA plus – Weiterarbeit auf der Individualebene</vt:lpstr>
      <vt:lpstr>ILeA plus – Material zur Förderung bei Rechenschwäche</vt:lpstr>
      <vt:lpstr>ILeA plus – Weitere Empfehlungen</vt:lpstr>
      <vt:lpstr>Dokumentation der Maßnahmen  lernprozessbegleitender Diagnostik und Förderung</vt:lpstr>
      <vt:lpstr>PowerPoint-Präsentation</vt:lpstr>
      <vt:lpstr>ILeA plus – Gruppenarbeitsphase 30min</vt:lpstr>
      <vt:lpstr>PowerPoint-Präsentation</vt:lpstr>
      <vt:lpstr>ILeA plus – Individuelle Förderplanung – Kind 15</vt:lpstr>
      <vt:lpstr>ILeA plus – Individuelle Förderplanung – Kind 15</vt:lpstr>
      <vt:lpstr>PowerPoint-Präsentation</vt:lpstr>
      <vt:lpstr>PowerPoint-Präsentation</vt:lpstr>
      <vt:lpstr>PowerPoint-Präsentation</vt:lpstr>
      <vt:lpstr>ILeA plus – Lernprozessorientierte Diagnostik und Förderung</vt:lpstr>
      <vt:lpstr>PowerPoint-Präsentation</vt:lpstr>
      <vt:lpstr>PowerPoint-Präsentation</vt:lpstr>
      <vt:lpstr>PowerPoint-Präsentation</vt:lpstr>
      <vt:lpstr>PowerPoint-Präsentation</vt:lpstr>
      <vt:lpstr>TIPPS … </vt:lpstr>
      <vt:lpstr>PowerPoint-Präsentation</vt:lpstr>
      <vt:lpstr>Rausgehen…</vt:lpstr>
      <vt:lpstr>PowerPoint-Präsentation</vt:lpstr>
      <vt:lpstr>Bitte um Feedback</vt:lpstr>
      <vt:lpstr>PowerPoint-Präsentation</vt:lpstr>
      <vt:lpstr>Abbildungsverzeichnis</vt:lpstr>
      <vt:lpstr>Abbildungsverzeichnis</vt:lpstr>
      <vt:lpstr>Tabellen- und Literaturverzeichnis </vt:lpstr>
      <vt:lpstr>ISQ Institutsdarstellung</vt:lpstr>
    </vt:vector>
  </TitlesOfParts>
  <Company>Peperoni Werbeagentur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Axel Keuneke</dc:creator>
  <cp:lastModifiedBy>Steffens, Pauline</cp:lastModifiedBy>
  <cp:revision>2608</cp:revision>
  <cp:lastPrinted>2024-09-19T14:39:48Z</cp:lastPrinted>
  <dcterms:created xsi:type="dcterms:W3CDTF">2007-07-05T07:53:45Z</dcterms:created>
  <dcterms:modified xsi:type="dcterms:W3CDTF">2025-10-15T08:41:58Z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1.12.0.5522</vt:lpwstr>
  </property>
</Properties>
</file>